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91" r:id="rId4"/>
    <p:sldId id="292" r:id="rId5"/>
    <p:sldId id="278" r:id="rId6"/>
    <p:sldId id="297" r:id="rId7"/>
    <p:sldId id="295" r:id="rId8"/>
    <p:sldId id="294" r:id="rId9"/>
    <p:sldId id="290" r:id="rId10"/>
    <p:sldId id="296" r:id="rId11"/>
    <p:sldId id="298" r:id="rId12"/>
    <p:sldId id="293" r:id="rId13"/>
    <p:sldId id="280" r:id="rId14"/>
    <p:sldId id="287" r:id="rId15"/>
    <p:sldId id="288" r:id="rId16"/>
    <p:sldId id="281" r:id="rId17"/>
    <p:sldId id="271" r:id="rId18"/>
    <p:sldId id="279" r:id="rId19"/>
    <p:sldId id="277" r:id="rId20"/>
    <p:sldId id="266" r:id="rId21"/>
    <p:sldId id="258" r:id="rId22"/>
    <p:sldId id="274" r:id="rId23"/>
    <p:sldId id="299" r:id="rId24"/>
    <p:sldId id="282" r:id="rId25"/>
    <p:sldId id="283" r:id="rId26"/>
    <p:sldId id="284" r:id="rId27"/>
    <p:sldId id="285" r:id="rId28"/>
    <p:sldId id="300" r:id="rId29"/>
    <p:sldId id="30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BF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7" d="100"/>
          <a:sy n="87" d="100"/>
        </p:scale>
        <p:origin x="-616" y="-1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AU" smtClean="0"/>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AU" smtClean="0"/>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D74534AB-7B0C-4CA4-8238-498BE701AF0C}" type="datetimeFigureOut">
              <a:rPr lang="en-GB" smtClean="0"/>
              <a:t>21/01/18</a:t>
            </a:fld>
            <a:endParaRPr lang="en-GB"/>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GB"/>
          </a:p>
        </p:txBody>
      </p:sp>
      <p:sp>
        <p:nvSpPr>
          <p:cNvPr id="6" name="Slide Number Placeholder 5"/>
          <p:cNvSpPr>
            <a:spLocks noGrp="1"/>
          </p:cNvSpPr>
          <p:nvPr>
            <p:ph type="sldNum" sz="quarter" idx="12"/>
          </p:nvPr>
        </p:nvSpPr>
        <p:spPr>
          <a:xfrm>
            <a:off x="10469880" y="320040"/>
            <a:ext cx="914400" cy="320040"/>
          </a:xfrm>
        </p:spPr>
        <p:txBody>
          <a:bodyPr/>
          <a:lstStyle/>
          <a:p>
            <a:fld id="{40260392-BB27-427E-9074-B2F1E15CC84F}"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AU" smtClean="0"/>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10"/>
          </p:nvPr>
        </p:nvSpPr>
        <p:spPr/>
        <p:txBody>
          <a:bodyPr/>
          <a:lstStyle/>
          <a:p>
            <a:fld id="{D74534AB-7B0C-4CA4-8238-498BE701AF0C}" type="datetimeFigureOut">
              <a:rPr lang="en-GB" smtClean="0"/>
              <a:t>21/01/18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260392-BB27-427E-9074-B2F1E15CC84F}"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AU" smtClean="0"/>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D74534AB-7B0C-4CA4-8238-498BE701AF0C}" type="datetimeFigureOut">
              <a:rPr lang="en-GB" smtClean="0"/>
              <a:t>21/01/18</a:t>
            </a:fld>
            <a:endParaRPr lang="en-GB"/>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GB"/>
          </a:p>
        </p:txBody>
      </p:sp>
      <p:sp>
        <p:nvSpPr>
          <p:cNvPr id="6" name="Slide Number Placeholder 5"/>
          <p:cNvSpPr>
            <a:spLocks noGrp="1"/>
          </p:cNvSpPr>
          <p:nvPr>
            <p:ph type="sldNum" sz="quarter" idx="12"/>
          </p:nvPr>
        </p:nvSpPr>
        <p:spPr>
          <a:xfrm>
            <a:off x="10469880" y="320040"/>
            <a:ext cx="914400" cy="320040"/>
          </a:xfrm>
        </p:spPr>
        <p:txBody>
          <a:bodyPr/>
          <a:lstStyle/>
          <a:p>
            <a:fld id="{40260392-BB27-427E-9074-B2F1E15CC84F}"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AU" smtClean="0"/>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D74534AB-7B0C-4CA4-8238-498BE701AF0C}" type="datetimeFigureOut">
              <a:rPr lang="en-GB" smtClean="0"/>
              <a:t>21/01/18</a:t>
            </a:fld>
            <a:endParaRPr lang="en-GB"/>
          </a:p>
        </p:txBody>
      </p:sp>
      <p:sp>
        <p:nvSpPr>
          <p:cNvPr id="6" name="Footer Placeholder 5"/>
          <p:cNvSpPr>
            <a:spLocks noGrp="1"/>
          </p:cNvSpPr>
          <p:nvPr>
            <p:ph type="ftr" sz="quarter" idx="11"/>
          </p:nvPr>
        </p:nvSpPr>
        <p:spPr>
          <a:xfrm>
            <a:off x="804672" y="6227064"/>
            <a:ext cx="10588752" cy="320040"/>
          </a:xfrm>
        </p:spPr>
        <p:txBody>
          <a:bodyPr/>
          <a:lstStyle/>
          <a:p>
            <a:endParaRPr lang="en-GB"/>
          </a:p>
        </p:txBody>
      </p:sp>
      <p:sp>
        <p:nvSpPr>
          <p:cNvPr id="7" name="Slide Number Placeholder 6"/>
          <p:cNvSpPr>
            <a:spLocks noGrp="1"/>
          </p:cNvSpPr>
          <p:nvPr>
            <p:ph type="sldNum" sz="quarter" idx="12"/>
          </p:nvPr>
        </p:nvSpPr>
        <p:spPr>
          <a:xfrm>
            <a:off x="10469880" y="320040"/>
            <a:ext cx="914400" cy="320040"/>
          </a:xfrm>
        </p:spPr>
        <p:txBody>
          <a:bodyPr/>
          <a:lstStyle/>
          <a:p>
            <a:fld id="{40260392-BB27-427E-9074-B2F1E15CC84F}"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AU" smtClean="0"/>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D74534AB-7B0C-4CA4-8238-498BE701AF0C}" type="datetimeFigureOut">
              <a:rPr lang="en-GB" smtClean="0"/>
              <a:t>21/01/18</a:t>
            </a:fld>
            <a:endParaRPr lang="en-GB"/>
          </a:p>
        </p:txBody>
      </p:sp>
      <p:sp>
        <p:nvSpPr>
          <p:cNvPr id="8" name="Footer Placeholder 7"/>
          <p:cNvSpPr>
            <a:spLocks noGrp="1"/>
          </p:cNvSpPr>
          <p:nvPr>
            <p:ph type="ftr" sz="quarter" idx="11"/>
          </p:nvPr>
        </p:nvSpPr>
        <p:spPr>
          <a:xfrm>
            <a:off x="804672" y="6227064"/>
            <a:ext cx="10588752" cy="320040"/>
          </a:xfrm>
        </p:spPr>
        <p:txBody>
          <a:bodyPr/>
          <a:lstStyle/>
          <a:p>
            <a:endParaRPr lang="en-GB"/>
          </a:p>
        </p:txBody>
      </p:sp>
      <p:sp>
        <p:nvSpPr>
          <p:cNvPr id="9" name="Slide Number Placeholder 8"/>
          <p:cNvSpPr>
            <a:spLocks noGrp="1"/>
          </p:cNvSpPr>
          <p:nvPr>
            <p:ph type="sldNum" sz="quarter" idx="12"/>
          </p:nvPr>
        </p:nvSpPr>
        <p:spPr>
          <a:xfrm>
            <a:off x="10469880" y="320040"/>
            <a:ext cx="914400" cy="320040"/>
          </a:xfrm>
        </p:spPr>
        <p:txBody>
          <a:bodyPr/>
          <a:lstStyle/>
          <a:p>
            <a:fld id="{40260392-BB27-427E-9074-B2F1E15CC84F}"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AU" smtClean="0"/>
              <a:t>Click to edit Master title style</a:t>
            </a:r>
            <a:endParaRPr lang="en-US" dirty="0"/>
          </a:p>
        </p:txBody>
      </p:sp>
      <p:sp>
        <p:nvSpPr>
          <p:cNvPr id="3" name="Date Placeholder 2"/>
          <p:cNvSpPr>
            <a:spLocks noGrp="1"/>
          </p:cNvSpPr>
          <p:nvPr>
            <p:ph type="dt" sz="half" idx="10"/>
          </p:nvPr>
        </p:nvSpPr>
        <p:spPr/>
        <p:txBody>
          <a:bodyPr/>
          <a:lstStyle/>
          <a:p>
            <a:fld id="{D74534AB-7B0C-4CA4-8238-498BE701AF0C}" type="datetimeFigureOut">
              <a:rPr lang="en-GB" smtClean="0"/>
              <a:t>21/01/18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0260392-BB27-427E-9074-B2F1E15CC84F}"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D74534AB-7B0C-4CA4-8238-498BE701AF0C}" type="datetimeFigureOut">
              <a:rPr lang="en-GB" smtClean="0"/>
              <a:t>21/01/18</a:t>
            </a:fld>
            <a:endParaRPr lang="en-GB"/>
          </a:p>
        </p:txBody>
      </p:sp>
      <p:sp>
        <p:nvSpPr>
          <p:cNvPr id="3" name="Footer Placeholder 2"/>
          <p:cNvSpPr>
            <a:spLocks noGrp="1"/>
          </p:cNvSpPr>
          <p:nvPr>
            <p:ph type="ftr" sz="quarter" idx="11"/>
          </p:nvPr>
        </p:nvSpPr>
        <p:spPr>
          <a:xfrm>
            <a:off x="804672" y="6227064"/>
            <a:ext cx="10588752" cy="320040"/>
          </a:xfrm>
        </p:spPr>
        <p:txBody>
          <a:bodyPr/>
          <a:lstStyle/>
          <a:p>
            <a:endParaRPr lang="en-GB"/>
          </a:p>
        </p:txBody>
      </p:sp>
      <p:sp>
        <p:nvSpPr>
          <p:cNvPr id="4" name="Slide Number Placeholder 3"/>
          <p:cNvSpPr>
            <a:spLocks noGrp="1"/>
          </p:cNvSpPr>
          <p:nvPr>
            <p:ph type="sldNum" sz="quarter" idx="12"/>
          </p:nvPr>
        </p:nvSpPr>
        <p:spPr>
          <a:xfrm>
            <a:off x="10469880" y="320040"/>
            <a:ext cx="914400" cy="320040"/>
          </a:xfrm>
        </p:spPr>
        <p:txBody>
          <a:bodyPr/>
          <a:lstStyle/>
          <a:p>
            <a:fld id="{40260392-BB27-427E-9074-B2F1E15CC84F}"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AU" smtClean="0"/>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D74534AB-7B0C-4CA4-8238-498BE701AF0C}" type="datetimeFigureOut">
              <a:rPr lang="en-GB" smtClean="0"/>
              <a:t>21/01/18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260392-BB27-427E-9074-B2F1E15CC84F}"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AU" smtClean="0"/>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AU" smtClean="0"/>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D74534AB-7B0C-4CA4-8238-498BE701AF0C}" type="datetimeFigureOut">
              <a:rPr lang="en-GB" smtClean="0"/>
              <a:t>21/01/18</a:t>
            </a:fld>
            <a:endParaRPr lang="en-GB"/>
          </a:p>
        </p:txBody>
      </p:sp>
      <p:sp>
        <p:nvSpPr>
          <p:cNvPr id="6" name="Footer Placeholder 5"/>
          <p:cNvSpPr>
            <a:spLocks noGrp="1"/>
          </p:cNvSpPr>
          <p:nvPr>
            <p:ph type="ftr" sz="quarter" idx="11"/>
          </p:nvPr>
        </p:nvSpPr>
        <p:spPr>
          <a:xfrm>
            <a:off x="804672" y="6227064"/>
            <a:ext cx="5942203" cy="320040"/>
          </a:xfrm>
        </p:spPr>
        <p:txBody>
          <a:bodyPr/>
          <a:lstStyle/>
          <a:p>
            <a:endParaRPr lang="en-GB"/>
          </a:p>
        </p:txBody>
      </p:sp>
      <p:sp>
        <p:nvSpPr>
          <p:cNvPr id="7" name="Slide Number Placeholder 6"/>
          <p:cNvSpPr>
            <a:spLocks noGrp="1"/>
          </p:cNvSpPr>
          <p:nvPr>
            <p:ph type="sldNum" sz="quarter" idx="12"/>
          </p:nvPr>
        </p:nvSpPr>
        <p:spPr>
          <a:xfrm>
            <a:off x="5828377" y="320040"/>
            <a:ext cx="914400" cy="320040"/>
          </a:xfrm>
        </p:spPr>
        <p:txBody>
          <a:bodyPr/>
          <a:lstStyle/>
          <a:p>
            <a:fld id="{40260392-BB27-427E-9074-B2F1E15CC84F}"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AU" smtClean="0"/>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10"/>
          </p:nvPr>
        </p:nvSpPr>
        <p:spPr/>
        <p:txBody>
          <a:bodyPr/>
          <a:lstStyle/>
          <a:p>
            <a:fld id="{D74534AB-7B0C-4CA4-8238-498BE701AF0C}" type="datetimeFigureOut">
              <a:rPr lang="en-GB" smtClean="0"/>
              <a:t>21/01/18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260392-BB27-427E-9074-B2F1E15CC84F}"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AU" smtClean="0"/>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D74534AB-7B0C-4CA4-8238-498BE701AF0C}" type="datetimeFigureOut">
              <a:rPr lang="en-GB" smtClean="0"/>
              <a:t>21/01/18</a:t>
            </a:fld>
            <a:endParaRPr lang="en-GB"/>
          </a:p>
        </p:txBody>
      </p:sp>
      <p:sp>
        <p:nvSpPr>
          <p:cNvPr id="5" name="Footer Placeholder 4"/>
          <p:cNvSpPr>
            <a:spLocks noGrp="1"/>
          </p:cNvSpPr>
          <p:nvPr>
            <p:ph type="ftr" sz="quarter" idx="11"/>
          </p:nvPr>
        </p:nvSpPr>
        <p:spPr>
          <a:xfrm>
            <a:off x="804672" y="6227064"/>
            <a:ext cx="10588752" cy="320040"/>
          </a:xfrm>
        </p:spPr>
        <p:txBody>
          <a:bodyPr/>
          <a:lstStyle/>
          <a:p>
            <a:endParaRPr lang="en-GB"/>
          </a:p>
        </p:txBody>
      </p:sp>
      <p:sp>
        <p:nvSpPr>
          <p:cNvPr id="6" name="Slide Number Placeholder 5"/>
          <p:cNvSpPr>
            <a:spLocks noGrp="1"/>
          </p:cNvSpPr>
          <p:nvPr>
            <p:ph type="sldNum" sz="quarter" idx="12"/>
          </p:nvPr>
        </p:nvSpPr>
        <p:spPr>
          <a:xfrm>
            <a:off x="10469880" y="320040"/>
            <a:ext cx="914400" cy="320040"/>
          </a:xfrm>
        </p:spPr>
        <p:txBody>
          <a:bodyPr/>
          <a:lstStyle/>
          <a:p>
            <a:fld id="{40260392-BB27-427E-9074-B2F1E15CC84F}"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D74534AB-7B0C-4CA4-8238-498BE701AF0C}" type="datetimeFigureOut">
              <a:rPr lang="en-GB" smtClean="0"/>
              <a:t>21/01/18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260392-BB27-427E-9074-B2F1E15CC84F}" type="slidenum">
              <a:rPr lang="en-GB" smtClean="0"/>
              <a:t>‹#›</a:t>
            </a:fld>
            <a:endParaRPr lang="en-GB"/>
          </a:p>
        </p:txBody>
      </p:sp>
    </p:spTree>
    <p:extLst>
      <p:ext uri="{BB962C8B-B14F-4D97-AF65-F5344CB8AC3E}">
        <p14:creationId xmlns:p14="http://schemas.microsoft.com/office/powerpoint/2010/main" val="2815385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D74534AB-7B0C-4CA4-8238-498BE701AF0C}" type="datetimeFigureOut">
              <a:rPr lang="en-GB" smtClean="0"/>
              <a:t>21/01/18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260392-BB27-427E-9074-B2F1E15CC84F}" type="slidenum">
              <a:rPr lang="en-GB" smtClean="0"/>
              <a:t>‹#›</a:t>
            </a:fld>
            <a:endParaRPr lang="en-GB"/>
          </a:p>
        </p:txBody>
      </p:sp>
    </p:spTree>
    <p:extLst>
      <p:ext uri="{BB962C8B-B14F-4D97-AF65-F5344CB8AC3E}">
        <p14:creationId xmlns:p14="http://schemas.microsoft.com/office/powerpoint/2010/main" val="352067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D74534AB-7B0C-4CA4-8238-498BE701AF0C}" type="datetimeFigureOut">
              <a:rPr lang="en-GB" smtClean="0"/>
              <a:t>21/01/18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260392-BB27-427E-9074-B2F1E15CC84F}" type="slidenum">
              <a:rPr lang="en-GB" smtClean="0"/>
              <a:t>‹#›</a:t>
            </a:fld>
            <a:endParaRPr lang="en-GB"/>
          </a:p>
        </p:txBody>
      </p:sp>
    </p:spTree>
    <p:extLst>
      <p:ext uri="{BB962C8B-B14F-4D97-AF65-F5344CB8AC3E}">
        <p14:creationId xmlns:p14="http://schemas.microsoft.com/office/powerpoint/2010/main" val="966388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D74534AB-7B0C-4CA4-8238-498BE701AF0C}" type="datetimeFigureOut">
              <a:rPr lang="en-GB" smtClean="0"/>
              <a:t>21/01/18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260392-BB27-427E-9074-B2F1E15CC84F}" type="slidenum">
              <a:rPr lang="en-GB" smtClean="0"/>
              <a:t>‹#›</a:t>
            </a:fld>
            <a:endParaRPr lang="en-GB"/>
          </a:p>
        </p:txBody>
      </p:sp>
    </p:spTree>
    <p:extLst>
      <p:ext uri="{BB962C8B-B14F-4D97-AF65-F5344CB8AC3E}">
        <p14:creationId xmlns:p14="http://schemas.microsoft.com/office/powerpoint/2010/main" val="78070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D74534AB-7B0C-4CA4-8238-498BE701AF0C}" type="datetimeFigureOut">
              <a:rPr lang="en-GB" smtClean="0"/>
              <a:t>21/01/18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0260392-BB27-427E-9074-B2F1E15CC84F}" type="slidenum">
              <a:rPr lang="en-GB" smtClean="0"/>
              <a:t>‹#›</a:t>
            </a:fld>
            <a:endParaRPr lang="en-GB"/>
          </a:p>
        </p:txBody>
      </p:sp>
    </p:spTree>
    <p:extLst>
      <p:ext uri="{BB962C8B-B14F-4D97-AF65-F5344CB8AC3E}">
        <p14:creationId xmlns:p14="http://schemas.microsoft.com/office/powerpoint/2010/main" val="3972741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D74534AB-7B0C-4CA4-8238-498BE701AF0C}" type="datetimeFigureOut">
              <a:rPr lang="en-GB" smtClean="0"/>
              <a:t>21/01/18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0260392-BB27-427E-9074-B2F1E15CC84F}" type="slidenum">
              <a:rPr lang="en-GB" smtClean="0"/>
              <a:t>‹#›</a:t>
            </a:fld>
            <a:endParaRPr lang="en-GB"/>
          </a:p>
        </p:txBody>
      </p:sp>
    </p:spTree>
    <p:extLst>
      <p:ext uri="{BB962C8B-B14F-4D97-AF65-F5344CB8AC3E}">
        <p14:creationId xmlns:p14="http://schemas.microsoft.com/office/powerpoint/2010/main" val="33781795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4534AB-7B0C-4CA4-8238-498BE701AF0C}" type="datetimeFigureOut">
              <a:rPr lang="en-GB" smtClean="0"/>
              <a:t>21/01/18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0260392-BB27-427E-9074-B2F1E15CC84F}" type="slidenum">
              <a:rPr lang="en-GB" smtClean="0"/>
              <a:t>‹#›</a:t>
            </a:fld>
            <a:endParaRPr lang="en-GB"/>
          </a:p>
        </p:txBody>
      </p:sp>
    </p:spTree>
    <p:extLst>
      <p:ext uri="{BB962C8B-B14F-4D97-AF65-F5344CB8AC3E}">
        <p14:creationId xmlns:p14="http://schemas.microsoft.com/office/powerpoint/2010/main" val="3923150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D74534AB-7B0C-4CA4-8238-498BE701AF0C}" type="datetimeFigureOut">
              <a:rPr lang="en-GB" smtClean="0"/>
              <a:t>21/01/18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260392-BB27-427E-9074-B2F1E15CC84F}" type="slidenum">
              <a:rPr lang="en-GB" smtClean="0"/>
              <a:t>‹#›</a:t>
            </a:fld>
            <a:endParaRPr lang="en-GB"/>
          </a:p>
        </p:txBody>
      </p:sp>
    </p:spTree>
    <p:extLst>
      <p:ext uri="{BB962C8B-B14F-4D97-AF65-F5344CB8AC3E}">
        <p14:creationId xmlns:p14="http://schemas.microsoft.com/office/powerpoint/2010/main" val="35428256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D74534AB-7B0C-4CA4-8238-498BE701AF0C}" type="datetimeFigureOut">
              <a:rPr lang="en-GB" smtClean="0"/>
              <a:t>21/01/18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260392-BB27-427E-9074-B2F1E15CC84F}" type="slidenum">
              <a:rPr lang="en-GB" smtClean="0"/>
              <a:t>‹#›</a:t>
            </a:fld>
            <a:endParaRPr lang="en-GB"/>
          </a:p>
        </p:txBody>
      </p:sp>
    </p:spTree>
    <p:extLst>
      <p:ext uri="{BB962C8B-B14F-4D97-AF65-F5344CB8AC3E}">
        <p14:creationId xmlns:p14="http://schemas.microsoft.com/office/powerpoint/2010/main" val="31760067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D74534AB-7B0C-4CA4-8238-498BE701AF0C}" type="datetimeFigureOut">
              <a:rPr lang="en-GB" smtClean="0"/>
              <a:t>21/01/18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260392-BB27-427E-9074-B2F1E15CC84F}" type="slidenum">
              <a:rPr lang="en-GB" smtClean="0"/>
              <a:t>‹#›</a:t>
            </a:fld>
            <a:endParaRPr lang="en-GB"/>
          </a:p>
        </p:txBody>
      </p:sp>
    </p:spTree>
    <p:extLst>
      <p:ext uri="{BB962C8B-B14F-4D97-AF65-F5344CB8AC3E}">
        <p14:creationId xmlns:p14="http://schemas.microsoft.com/office/powerpoint/2010/main" val="6362008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D74534AB-7B0C-4CA4-8238-498BE701AF0C}" type="datetimeFigureOut">
              <a:rPr lang="en-GB" smtClean="0"/>
              <a:t>21/01/18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260392-BB27-427E-9074-B2F1E15CC84F}" type="slidenum">
              <a:rPr lang="en-GB" smtClean="0"/>
              <a:t>‹#›</a:t>
            </a:fld>
            <a:endParaRPr lang="en-GB"/>
          </a:p>
        </p:txBody>
      </p:sp>
    </p:spTree>
    <p:extLst>
      <p:ext uri="{BB962C8B-B14F-4D97-AF65-F5344CB8AC3E}">
        <p14:creationId xmlns:p14="http://schemas.microsoft.com/office/powerpoint/2010/main" val="47406795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AU" smtClean="0"/>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D74534AB-7B0C-4CA4-8238-498BE701AF0C}" type="datetimeFigureOut">
              <a:rPr lang="en-GB" smtClean="0"/>
              <a:t>21/01/18</a:t>
            </a:fld>
            <a:endParaRPr lang="en-GB"/>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40260392-BB27-427E-9074-B2F1E15CC84F}"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4534AB-7B0C-4CA4-8238-498BE701AF0C}" type="datetimeFigureOut">
              <a:rPr lang="en-GB" smtClean="0"/>
              <a:t>21/01/18</a:t>
            </a:fld>
            <a:endParaRPr lang="en-GB"/>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260392-BB27-427E-9074-B2F1E15CC84F}" type="slidenum">
              <a:rPr lang="en-GB" smtClean="0"/>
              <a:t>‹#›</a:t>
            </a:fld>
            <a:endParaRPr lang="en-GB"/>
          </a:p>
        </p:txBody>
      </p:sp>
    </p:spTree>
    <p:extLst>
      <p:ext uri="{BB962C8B-B14F-4D97-AF65-F5344CB8AC3E}">
        <p14:creationId xmlns:p14="http://schemas.microsoft.com/office/powerpoint/2010/main" val="13718547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21</a:t>
            </a:r>
            <a:r>
              <a:rPr lang="en-GB" baseline="30000" dirty="0" smtClean="0"/>
              <a:t>st</a:t>
            </a:r>
            <a:r>
              <a:rPr lang="en-GB" dirty="0" smtClean="0"/>
              <a:t> century text</a:t>
            </a:r>
            <a:endParaRPr lang="en-GB" dirty="0"/>
          </a:p>
        </p:txBody>
      </p:sp>
      <p:sp>
        <p:nvSpPr>
          <p:cNvPr id="3" name="Subtitle 2"/>
          <p:cNvSpPr>
            <a:spLocks noGrp="1"/>
          </p:cNvSpPr>
          <p:nvPr>
            <p:ph type="subTitle" idx="1"/>
          </p:nvPr>
        </p:nvSpPr>
        <p:spPr/>
        <p:txBody>
          <a:bodyPr/>
          <a:lstStyle/>
          <a:p>
            <a:r>
              <a:rPr lang="en-GB" dirty="0" smtClean="0"/>
              <a:t>Mini extracts</a:t>
            </a:r>
            <a:endParaRPr lang="en-GB" dirty="0"/>
          </a:p>
        </p:txBody>
      </p:sp>
    </p:spTree>
    <p:extLst>
      <p:ext uri="{BB962C8B-B14F-4D97-AF65-F5344CB8AC3E}">
        <p14:creationId xmlns:p14="http://schemas.microsoft.com/office/powerpoint/2010/main" val="371519983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exam wants to know if you can see how a writer is trying persuade the reader</a:t>
            </a:r>
            <a:endParaRPr lang="en-US" dirty="0"/>
          </a:p>
        </p:txBody>
      </p:sp>
      <p:pic>
        <p:nvPicPr>
          <p:cNvPr id="5" name="Content Placeholder 4" descr="Screen Shot 2018-01-07 at 5.06.23 PM.png"/>
          <p:cNvPicPr>
            <a:picLocks noGrp="1" noChangeAspect="1"/>
          </p:cNvPicPr>
          <p:nvPr>
            <p:ph idx="1"/>
          </p:nvPr>
        </p:nvPicPr>
        <p:blipFill>
          <a:blip r:embed="rId2">
            <a:extLst>
              <a:ext uri="{28A0092B-C50C-407E-A947-70E740481C1C}">
                <a14:useLocalDpi xmlns:a14="http://schemas.microsoft.com/office/drawing/2010/main" val="0"/>
              </a:ext>
            </a:extLst>
          </a:blip>
          <a:srcRect t="-16060" b="-16060"/>
          <a:stretch>
            <a:fillRect/>
          </a:stretch>
        </p:blipFill>
        <p:spPr>
          <a:xfrm>
            <a:off x="4515555" y="299861"/>
            <a:ext cx="7380111" cy="6165945"/>
          </a:xfrm>
        </p:spPr>
      </p:pic>
      <p:cxnSp>
        <p:nvCxnSpPr>
          <p:cNvPr id="7" name="Straight Arrow Connector 6"/>
          <p:cNvCxnSpPr/>
          <p:nvPr/>
        </p:nvCxnSpPr>
        <p:spPr>
          <a:xfrm>
            <a:off x="4120444" y="3810000"/>
            <a:ext cx="973668" cy="310445"/>
          </a:xfrm>
          <a:prstGeom prst="straightConnector1">
            <a:avLst/>
          </a:prstGeom>
          <a:ln w="57150" cmpd="sng">
            <a:solidFill>
              <a:srgbClr val="F81B02"/>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797443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t>
            </a:r>
            <a:r>
              <a:rPr lang="en-US" dirty="0" smtClean="0"/>
              <a:t> text may look like this </a:t>
            </a:r>
            <a:r>
              <a:rPr lang="en-US" sz="2400" dirty="0" smtClean="0"/>
              <a:t>(in fact, this is half of an article from a real exam question)</a:t>
            </a:r>
            <a:endParaRPr lang="en-US" dirty="0"/>
          </a:p>
        </p:txBody>
      </p:sp>
      <p:pic>
        <p:nvPicPr>
          <p:cNvPr id="4" name="Content Placeholder 3" descr="Screen Shot 2018-01-07 at 5.10.16 PM.png"/>
          <p:cNvPicPr>
            <a:picLocks noGrp="1" noChangeAspect="1"/>
          </p:cNvPicPr>
          <p:nvPr>
            <p:ph idx="1"/>
          </p:nvPr>
        </p:nvPicPr>
        <p:blipFill>
          <a:blip r:embed="rId2">
            <a:extLst>
              <a:ext uri="{28A0092B-C50C-407E-A947-70E740481C1C}">
                <a14:useLocalDpi xmlns:a14="http://schemas.microsoft.com/office/drawing/2010/main" val="0"/>
              </a:ext>
            </a:extLst>
          </a:blip>
          <a:srcRect l="-27769" r="-27769"/>
          <a:stretch>
            <a:fillRect/>
          </a:stretch>
        </p:blipFill>
        <p:spPr>
          <a:xfrm>
            <a:off x="4261557" y="211667"/>
            <a:ext cx="7846730" cy="6556089"/>
          </a:xfrm>
        </p:spPr>
      </p:pic>
    </p:spTree>
    <p:extLst>
      <p:ext uri="{BB962C8B-B14F-4D97-AF65-F5344CB8AC3E}">
        <p14:creationId xmlns:p14="http://schemas.microsoft.com/office/powerpoint/2010/main" val="314175895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476925"/>
            <a:ext cx="3498979" cy="2456442"/>
          </a:xfrm>
        </p:spPr>
        <p:txBody>
          <a:bodyPr>
            <a:normAutofit/>
          </a:bodyPr>
          <a:lstStyle/>
          <a:p>
            <a:r>
              <a:rPr lang="en-GB" sz="2800" dirty="0" smtClean="0"/>
              <a:t>Let’s take a small section of the text to practise analysing it.</a:t>
            </a:r>
            <a:endParaRPr lang="en-GB" sz="2800" dirty="0"/>
          </a:p>
        </p:txBody>
      </p:sp>
      <p:sp>
        <p:nvSpPr>
          <p:cNvPr id="3" name="Content Placeholder 2"/>
          <p:cNvSpPr>
            <a:spLocks noGrp="1"/>
          </p:cNvSpPr>
          <p:nvPr>
            <p:ph idx="1"/>
          </p:nvPr>
        </p:nvSpPr>
        <p:spPr/>
        <p:txBody>
          <a:bodyPr/>
          <a:lstStyle/>
          <a:p>
            <a:pPr marL="0" indent="0">
              <a:buNone/>
            </a:pPr>
            <a:r>
              <a:rPr lang="en-GB" dirty="0" smtClean="0"/>
              <a:t>This year, in the biggest whale slaughter for a generation, more than 2000 animals are likely to be directly hunted by three countries continuing whale hunting in defiance of world opinion: Japan, Norway and Iceland. </a:t>
            </a:r>
            <a:endParaRPr lang="en-GB" dirty="0"/>
          </a:p>
        </p:txBody>
      </p:sp>
    </p:spTree>
    <p:extLst>
      <p:ext uri="{BB962C8B-B14F-4D97-AF65-F5344CB8AC3E}">
        <p14:creationId xmlns:p14="http://schemas.microsoft.com/office/powerpoint/2010/main" val="178405066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476925"/>
            <a:ext cx="3498979" cy="2456442"/>
          </a:xfrm>
        </p:spPr>
        <p:txBody>
          <a:bodyPr>
            <a:normAutofit/>
          </a:bodyPr>
          <a:lstStyle/>
          <a:p>
            <a:r>
              <a:rPr lang="en-GB" sz="2800" dirty="0" smtClean="0"/>
              <a:t>Let’s take a small section of the text to practise analysing it.</a:t>
            </a:r>
            <a:endParaRPr lang="en-GB" sz="2800" dirty="0"/>
          </a:p>
        </p:txBody>
      </p:sp>
      <p:sp>
        <p:nvSpPr>
          <p:cNvPr id="3" name="Content Placeholder 2"/>
          <p:cNvSpPr>
            <a:spLocks noGrp="1"/>
          </p:cNvSpPr>
          <p:nvPr>
            <p:ph idx="1"/>
          </p:nvPr>
        </p:nvSpPr>
        <p:spPr/>
        <p:txBody>
          <a:bodyPr/>
          <a:lstStyle/>
          <a:p>
            <a:pPr marL="0" indent="0">
              <a:buNone/>
            </a:pPr>
            <a:r>
              <a:rPr lang="en-GB" dirty="0" smtClean="0"/>
              <a:t>This year, in the biggest whale slaughter for a generation, more than 2000 animals are likely to be directly hunted by three countries continuing whale hunting in defiance of world opinion: Japan, Norway and Iceland. </a:t>
            </a:r>
            <a:endParaRPr lang="en-GB" dirty="0"/>
          </a:p>
        </p:txBody>
      </p:sp>
      <p:sp>
        <p:nvSpPr>
          <p:cNvPr id="6"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hunting of whales is cruel or unacceptable?</a:t>
            </a:r>
            <a:endParaRPr lang="en-GB" sz="1800" dirty="0"/>
          </a:p>
        </p:txBody>
      </p:sp>
      <p:sp>
        <p:nvSpPr>
          <p:cNvPr id="4" name="TextBox 3"/>
          <p:cNvSpPr txBox="1"/>
          <p:nvPr/>
        </p:nvSpPr>
        <p:spPr>
          <a:xfrm>
            <a:off x="197555" y="1312333"/>
            <a:ext cx="598241" cy="461665"/>
          </a:xfrm>
          <a:prstGeom prst="rect">
            <a:avLst/>
          </a:prstGeom>
          <a:noFill/>
        </p:spPr>
        <p:txBody>
          <a:bodyPr wrap="none" rtlCol="0">
            <a:spAutoFit/>
          </a:bodyPr>
          <a:lstStyle/>
          <a:p>
            <a:r>
              <a:rPr lang="en-US" sz="2400" dirty="0" smtClean="0"/>
              <a:t>Q2</a:t>
            </a:r>
            <a:endParaRPr lang="en-US" sz="2400" dirty="0"/>
          </a:p>
        </p:txBody>
      </p:sp>
    </p:spTree>
    <p:extLst>
      <p:ext uri="{BB962C8B-B14F-4D97-AF65-F5344CB8AC3E}">
        <p14:creationId xmlns:p14="http://schemas.microsoft.com/office/powerpoint/2010/main" val="352541310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476925"/>
            <a:ext cx="3498979" cy="2456442"/>
          </a:xfrm>
        </p:spPr>
        <p:txBody>
          <a:bodyPr>
            <a:normAutofit/>
          </a:bodyPr>
          <a:lstStyle/>
          <a:p>
            <a:r>
              <a:rPr lang="en-US" sz="2800" b="1" dirty="0">
                <a:solidFill>
                  <a:schemeClr val="accent4">
                    <a:lumMod val="60000"/>
                    <a:lumOff val="40000"/>
                  </a:schemeClr>
                </a:solidFill>
              </a:rPr>
              <a:t>HOW is the author persuading the reader?</a:t>
            </a:r>
            <a:endParaRPr lang="en-GB" sz="2800" dirty="0">
              <a:solidFill>
                <a:schemeClr val="accent4">
                  <a:lumMod val="60000"/>
                  <a:lumOff val="40000"/>
                </a:schemeClr>
              </a:solidFill>
            </a:endParaRPr>
          </a:p>
        </p:txBody>
      </p:sp>
      <p:sp>
        <p:nvSpPr>
          <p:cNvPr id="3" name="Content Placeholder 2"/>
          <p:cNvSpPr>
            <a:spLocks noGrp="1"/>
          </p:cNvSpPr>
          <p:nvPr>
            <p:ph idx="1"/>
          </p:nvPr>
        </p:nvSpPr>
        <p:spPr/>
        <p:txBody>
          <a:bodyPr/>
          <a:lstStyle/>
          <a:p>
            <a:pPr marL="0" indent="0">
              <a:buNone/>
            </a:pPr>
            <a:r>
              <a:rPr lang="en-GB" dirty="0" smtClean="0"/>
              <a:t>This year, in the biggest whale slaughter for a generation, more than 2000 animals are likely to be directly hunted by three countries continuing whale hunting in defiance of world opinion: Japan, Norway and Iceland. </a:t>
            </a:r>
            <a:endParaRPr lang="en-GB" dirty="0"/>
          </a:p>
        </p:txBody>
      </p:sp>
      <p:sp>
        <p:nvSpPr>
          <p:cNvPr id="6"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hunting of whales is cruel or unacceptable?</a:t>
            </a:r>
            <a:endParaRPr lang="en-GB" sz="1800" dirty="0"/>
          </a:p>
        </p:txBody>
      </p:sp>
    </p:spTree>
    <p:extLst>
      <p:ext uri="{BB962C8B-B14F-4D97-AF65-F5344CB8AC3E}">
        <p14:creationId xmlns:p14="http://schemas.microsoft.com/office/powerpoint/2010/main" val="339521438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solidFill>
                  <a:srgbClr val="FD4244"/>
                </a:solidFill>
              </a:rPr>
              <a:t>HOW is the author persuading the reader?</a:t>
            </a:r>
            <a:endParaRPr lang="en-US" sz="2800" b="1" dirty="0">
              <a:solidFill>
                <a:srgbClr val="FD4244"/>
              </a:solidFill>
            </a:endParaRPr>
          </a:p>
        </p:txBody>
      </p:sp>
      <p:sp>
        <p:nvSpPr>
          <p:cNvPr id="3" name="Content Placeholder 2"/>
          <p:cNvSpPr>
            <a:spLocks noGrp="1"/>
          </p:cNvSpPr>
          <p:nvPr>
            <p:ph idx="1"/>
          </p:nvPr>
        </p:nvSpPr>
        <p:spPr>
          <a:xfrm>
            <a:off x="5319890" y="2314221"/>
            <a:ext cx="7380776" cy="1961446"/>
          </a:xfrm>
        </p:spPr>
        <p:txBody>
          <a:bodyPr>
            <a:normAutofit/>
          </a:bodyPr>
          <a:lstStyle/>
          <a:p>
            <a:pPr marL="0" indent="0">
              <a:buNone/>
            </a:pPr>
            <a:r>
              <a:rPr lang="en-GB" sz="5400" dirty="0"/>
              <a:t> </a:t>
            </a:r>
            <a:r>
              <a:rPr lang="en-GB" sz="5400" dirty="0" smtClean="0"/>
              <a:t>   </a:t>
            </a:r>
            <a:r>
              <a:rPr lang="en-GB" sz="5400" dirty="0">
                <a:solidFill>
                  <a:schemeClr val="accent1"/>
                </a:solidFill>
              </a:rPr>
              <a:t>LT</a:t>
            </a:r>
            <a:r>
              <a:rPr lang="en-GB" sz="5400" dirty="0"/>
              <a:t> + </a:t>
            </a:r>
            <a:r>
              <a:rPr lang="en-GB" sz="5400" dirty="0" smtClean="0">
                <a:solidFill>
                  <a:schemeClr val="accent4">
                    <a:lumMod val="60000"/>
                    <a:lumOff val="40000"/>
                  </a:schemeClr>
                </a:solidFill>
              </a:rPr>
              <a:t>Q</a:t>
            </a:r>
            <a:r>
              <a:rPr lang="en-GB" sz="5400" dirty="0" smtClean="0"/>
              <a:t> </a:t>
            </a:r>
            <a:r>
              <a:rPr lang="en-GB" sz="5400" dirty="0"/>
              <a:t>+ </a:t>
            </a:r>
            <a:r>
              <a:rPr lang="en-GB" sz="5400" dirty="0" smtClean="0">
                <a:solidFill>
                  <a:srgbClr val="008000"/>
                </a:solidFill>
              </a:rPr>
              <a:t>E</a:t>
            </a:r>
            <a:r>
              <a:rPr lang="en-GB" sz="5400" dirty="0" smtClean="0"/>
              <a:t> </a:t>
            </a:r>
            <a:r>
              <a:rPr lang="en-GB" sz="5400" dirty="0"/>
              <a:t>+ </a:t>
            </a:r>
            <a:r>
              <a:rPr lang="en-GB" sz="5400" dirty="0">
                <a:solidFill>
                  <a:srgbClr val="248AEA"/>
                </a:solidFill>
              </a:rPr>
              <a:t>L</a:t>
            </a:r>
            <a:endParaRPr lang="en-AU" sz="5400" dirty="0">
              <a:solidFill>
                <a:srgbClr val="248AEA"/>
              </a:solidFill>
            </a:endParaRPr>
          </a:p>
          <a:p>
            <a:pPr marL="0" indent="0">
              <a:buNone/>
            </a:pPr>
            <a:endParaRPr lang="en-US" sz="2800" dirty="0"/>
          </a:p>
        </p:txBody>
      </p:sp>
      <p:sp>
        <p:nvSpPr>
          <p:cNvPr id="4" name="TextBox 3"/>
          <p:cNvSpPr txBox="1"/>
          <p:nvPr/>
        </p:nvSpPr>
        <p:spPr>
          <a:xfrm>
            <a:off x="4607765" y="3813013"/>
            <a:ext cx="2190956" cy="646331"/>
          </a:xfrm>
          <a:prstGeom prst="rect">
            <a:avLst/>
          </a:prstGeom>
          <a:noFill/>
        </p:spPr>
        <p:txBody>
          <a:bodyPr wrap="square" rtlCol="0">
            <a:spAutoFit/>
          </a:bodyPr>
          <a:lstStyle/>
          <a:p>
            <a:r>
              <a:rPr lang="en-US" dirty="0"/>
              <a:t>L</a:t>
            </a:r>
            <a:r>
              <a:rPr lang="en-US" dirty="0" smtClean="0"/>
              <a:t>anguage technique</a:t>
            </a:r>
            <a:endParaRPr lang="en-US" dirty="0"/>
          </a:p>
        </p:txBody>
      </p:sp>
      <p:sp>
        <p:nvSpPr>
          <p:cNvPr id="5" name="TextBox 4"/>
          <p:cNvSpPr txBox="1"/>
          <p:nvPr/>
        </p:nvSpPr>
        <p:spPr>
          <a:xfrm>
            <a:off x="6674465" y="4956013"/>
            <a:ext cx="1665477" cy="369332"/>
          </a:xfrm>
          <a:prstGeom prst="rect">
            <a:avLst/>
          </a:prstGeom>
          <a:noFill/>
        </p:spPr>
        <p:txBody>
          <a:bodyPr wrap="square" rtlCol="0">
            <a:spAutoFit/>
          </a:bodyPr>
          <a:lstStyle/>
          <a:p>
            <a:r>
              <a:rPr lang="en-US" dirty="0"/>
              <a:t>Q</a:t>
            </a:r>
            <a:r>
              <a:rPr lang="en-US" dirty="0" smtClean="0"/>
              <a:t>uote</a:t>
            </a:r>
            <a:endParaRPr lang="en-US" dirty="0"/>
          </a:p>
        </p:txBody>
      </p:sp>
      <p:sp>
        <p:nvSpPr>
          <p:cNvPr id="6" name="TextBox 5"/>
          <p:cNvSpPr txBox="1"/>
          <p:nvPr/>
        </p:nvSpPr>
        <p:spPr>
          <a:xfrm>
            <a:off x="8213327" y="4617347"/>
            <a:ext cx="2231130" cy="369332"/>
          </a:xfrm>
          <a:prstGeom prst="rect">
            <a:avLst/>
          </a:prstGeom>
          <a:noFill/>
        </p:spPr>
        <p:txBody>
          <a:bodyPr wrap="square" rtlCol="0">
            <a:spAutoFit/>
          </a:bodyPr>
          <a:lstStyle/>
          <a:p>
            <a:r>
              <a:rPr lang="en-US" dirty="0" smtClean="0"/>
              <a:t>Explanation </a:t>
            </a:r>
            <a:endParaRPr lang="en-US" dirty="0"/>
          </a:p>
        </p:txBody>
      </p:sp>
      <p:sp>
        <p:nvSpPr>
          <p:cNvPr id="7" name="TextBox 6"/>
          <p:cNvSpPr txBox="1"/>
          <p:nvPr/>
        </p:nvSpPr>
        <p:spPr>
          <a:xfrm>
            <a:off x="10159833" y="4389444"/>
            <a:ext cx="2399056" cy="646331"/>
          </a:xfrm>
          <a:prstGeom prst="rect">
            <a:avLst/>
          </a:prstGeom>
          <a:noFill/>
        </p:spPr>
        <p:txBody>
          <a:bodyPr wrap="square" rtlCol="0">
            <a:spAutoFit/>
          </a:bodyPr>
          <a:lstStyle/>
          <a:p>
            <a:r>
              <a:rPr lang="en-US" dirty="0" smtClean="0"/>
              <a:t>Link back to question </a:t>
            </a:r>
            <a:endParaRPr lang="en-US" dirty="0"/>
          </a:p>
        </p:txBody>
      </p:sp>
      <p:cxnSp>
        <p:nvCxnSpPr>
          <p:cNvPr id="9" name="Straight Connector 8"/>
          <p:cNvCxnSpPr/>
          <p:nvPr/>
        </p:nvCxnSpPr>
        <p:spPr>
          <a:xfrm flipH="1">
            <a:off x="7394315" y="3499556"/>
            <a:ext cx="324463" cy="1385902"/>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10427330" y="3428998"/>
            <a:ext cx="268892" cy="860779"/>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186334" y="3429000"/>
            <a:ext cx="14111" cy="1157111"/>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5799667" y="3429000"/>
            <a:ext cx="352778" cy="493889"/>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741333" y="289960"/>
            <a:ext cx="7041445" cy="18158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800" dirty="0" smtClean="0"/>
              <a:t>When you respond to this type of question, you need to include 4 elements in your answer</a:t>
            </a:r>
          </a:p>
          <a:p>
            <a:endParaRPr lang="en-US" sz="2800" dirty="0"/>
          </a:p>
        </p:txBody>
      </p:sp>
    </p:spTree>
    <p:extLst>
      <p:ext uri="{BB962C8B-B14F-4D97-AF65-F5344CB8AC3E}">
        <p14:creationId xmlns:p14="http://schemas.microsoft.com/office/powerpoint/2010/main" val="263375105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solidFill>
                  <a:schemeClr val="bg2">
                    <a:lumMod val="75000"/>
                  </a:schemeClr>
                </a:solidFill>
              </a:rPr>
              <a:t>This is an effective template to shape your answer</a:t>
            </a:r>
            <a:endParaRPr lang="en-US" sz="2800" b="1" dirty="0">
              <a:solidFill>
                <a:schemeClr val="bg2">
                  <a:lumMod val="75000"/>
                </a:schemeClr>
              </a:solidFill>
            </a:endParaRPr>
          </a:p>
        </p:txBody>
      </p:sp>
      <p:sp>
        <p:nvSpPr>
          <p:cNvPr id="3" name="Content Placeholder 2"/>
          <p:cNvSpPr>
            <a:spLocks noGrp="1"/>
          </p:cNvSpPr>
          <p:nvPr>
            <p:ph idx="1"/>
          </p:nvPr>
        </p:nvSpPr>
        <p:spPr>
          <a:xfrm>
            <a:off x="6688667" y="1665110"/>
            <a:ext cx="4034320" cy="747889"/>
          </a:xfrm>
        </p:spPr>
        <p:txBody>
          <a:bodyPr>
            <a:normAutofit fontScale="85000" lnSpcReduction="10000"/>
          </a:bodyPr>
          <a:lstStyle/>
          <a:p>
            <a:pPr marL="0" indent="0">
              <a:buNone/>
            </a:pPr>
            <a:r>
              <a:rPr lang="en-GB" sz="4400" dirty="0"/>
              <a:t> </a:t>
            </a:r>
            <a:r>
              <a:rPr lang="en-GB" sz="4400" dirty="0" smtClean="0"/>
              <a:t>   </a:t>
            </a:r>
            <a:r>
              <a:rPr lang="en-GB" sz="4400" dirty="0">
                <a:solidFill>
                  <a:schemeClr val="accent1"/>
                </a:solidFill>
              </a:rPr>
              <a:t>LT</a:t>
            </a:r>
            <a:r>
              <a:rPr lang="en-GB" sz="4400" dirty="0"/>
              <a:t> + </a:t>
            </a:r>
            <a:r>
              <a:rPr lang="en-GB" sz="4400" dirty="0" smtClean="0">
                <a:solidFill>
                  <a:schemeClr val="accent4">
                    <a:lumMod val="60000"/>
                    <a:lumOff val="40000"/>
                  </a:schemeClr>
                </a:solidFill>
              </a:rPr>
              <a:t>Q</a:t>
            </a:r>
            <a:r>
              <a:rPr lang="en-GB" sz="4400" dirty="0" smtClean="0"/>
              <a:t> </a:t>
            </a:r>
            <a:r>
              <a:rPr lang="en-GB" sz="4400" dirty="0"/>
              <a:t>+ </a:t>
            </a:r>
            <a:r>
              <a:rPr lang="en-GB" sz="4400" dirty="0" smtClean="0">
                <a:solidFill>
                  <a:srgbClr val="008000"/>
                </a:solidFill>
              </a:rPr>
              <a:t>E</a:t>
            </a:r>
            <a:r>
              <a:rPr lang="en-GB" sz="4400" dirty="0" smtClean="0"/>
              <a:t> </a:t>
            </a:r>
            <a:r>
              <a:rPr lang="en-GB" sz="4400" dirty="0"/>
              <a:t>+ </a:t>
            </a:r>
            <a:r>
              <a:rPr lang="en-GB" sz="4400" dirty="0">
                <a:solidFill>
                  <a:srgbClr val="248AEA"/>
                </a:solidFill>
              </a:rPr>
              <a:t>L</a:t>
            </a:r>
            <a:endParaRPr lang="en-AU" sz="4400" dirty="0">
              <a:solidFill>
                <a:srgbClr val="248AEA"/>
              </a:solidFill>
            </a:endParaRPr>
          </a:p>
          <a:p>
            <a:endParaRPr lang="en-US" sz="2000" dirty="0"/>
          </a:p>
        </p:txBody>
      </p:sp>
      <p:sp>
        <p:nvSpPr>
          <p:cNvPr id="4" name="TextBox 3"/>
          <p:cNvSpPr txBox="1"/>
          <p:nvPr/>
        </p:nvSpPr>
        <p:spPr>
          <a:xfrm>
            <a:off x="6579734" y="2825236"/>
            <a:ext cx="1197573" cy="523220"/>
          </a:xfrm>
          <a:prstGeom prst="rect">
            <a:avLst/>
          </a:prstGeom>
          <a:noFill/>
        </p:spPr>
        <p:txBody>
          <a:bodyPr wrap="square" rtlCol="0">
            <a:spAutoFit/>
          </a:bodyPr>
          <a:lstStyle/>
          <a:p>
            <a:r>
              <a:rPr lang="en-US" sz="1400" dirty="0"/>
              <a:t>L</a:t>
            </a:r>
            <a:r>
              <a:rPr lang="en-US" sz="1400" dirty="0" smtClean="0"/>
              <a:t>anguage technique</a:t>
            </a:r>
            <a:endParaRPr lang="en-US" sz="1400" dirty="0"/>
          </a:p>
        </p:txBody>
      </p:sp>
      <p:sp>
        <p:nvSpPr>
          <p:cNvPr id="5" name="TextBox 4"/>
          <p:cNvSpPr txBox="1"/>
          <p:nvPr/>
        </p:nvSpPr>
        <p:spPr>
          <a:xfrm>
            <a:off x="7937319" y="3135680"/>
            <a:ext cx="910347" cy="307777"/>
          </a:xfrm>
          <a:prstGeom prst="rect">
            <a:avLst/>
          </a:prstGeom>
          <a:noFill/>
        </p:spPr>
        <p:txBody>
          <a:bodyPr wrap="square" rtlCol="0">
            <a:spAutoFit/>
          </a:bodyPr>
          <a:lstStyle/>
          <a:p>
            <a:r>
              <a:rPr lang="en-US" sz="1400" dirty="0"/>
              <a:t>Q</a:t>
            </a:r>
            <a:r>
              <a:rPr lang="en-US" sz="1400" dirty="0" smtClean="0"/>
              <a:t>uote</a:t>
            </a:r>
            <a:endParaRPr lang="en-US" sz="1400" dirty="0"/>
          </a:p>
        </p:txBody>
      </p:sp>
      <p:sp>
        <p:nvSpPr>
          <p:cNvPr id="6" name="TextBox 5"/>
          <p:cNvSpPr txBox="1"/>
          <p:nvPr/>
        </p:nvSpPr>
        <p:spPr>
          <a:xfrm>
            <a:off x="8968690" y="3347347"/>
            <a:ext cx="1219532" cy="307777"/>
          </a:xfrm>
          <a:prstGeom prst="rect">
            <a:avLst/>
          </a:prstGeom>
          <a:noFill/>
        </p:spPr>
        <p:txBody>
          <a:bodyPr wrap="square" rtlCol="0">
            <a:spAutoFit/>
          </a:bodyPr>
          <a:lstStyle/>
          <a:p>
            <a:r>
              <a:rPr lang="en-US" sz="1400" dirty="0" smtClean="0"/>
              <a:t>Explanation </a:t>
            </a:r>
            <a:endParaRPr lang="en-US" sz="1400" dirty="0"/>
          </a:p>
        </p:txBody>
      </p:sp>
      <p:sp>
        <p:nvSpPr>
          <p:cNvPr id="7" name="TextBox 6"/>
          <p:cNvSpPr txBox="1"/>
          <p:nvPr/>
        </p:nvSpPr>
        <p:spPr>
          <a:xfrm>
            <a:off x="10330347" y="3034779"/>
            <a:ext cx="1311320" cy="523220"/>
          </a:xfrm>
          <a:prstGeom prst="rect">
            <a:avLst/>
          </a:prstGeom>
          <a:noFill/>
        </p:spPr>
        <p:txBody>
          <a:bodyPr wrap="square" rtlCol="0">
            <a:spAutoFit/>
          </a:bodyPr>
          <a:lstStyle/>
          <a:p>
            <a:r>
              <a:rPr lang="en-US" sz="1400" dirty="0" smtClean="0"/>
              <a:t>Link back to question </a:t>
            </a:r>
            <a:endParaRPr lang="en-US" sz="1400" dirty="0"/>
          </a:p>
        </p:txBody>
      </p:sp>
      <p:cxnSp>
        <p:nvCxnSpPr>
          <p:cNvPr id="9" name="Straight Connector 8"/>
          <p:cNvCxnSpPr/>
          <p:nvPr/>
        </p:nvCxnSpPr>
        <p:spPr>
          <a:xfrm flipH="1">
            <a:off x="7337778" y="2298356"/>
            <a:ext cx="65633" cy="4250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9383107" y="2144888"/>
            <a:ext cx="226560" cy="1213557"/>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8499938" y="2266387"/>
            <a:ext cx="9063" cy="781613"/>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0288025" y="2156241"/>
            <a:ext cx="422308" cy="778871"/>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844582" y="289960"/>
            <a:ext cx="3724640" cy="92333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US" dirty="0" smtClean="0"/>
              <a:t>When you respond to this type of question, you need to include 4 elements in your answer</a:t>
            </a:r>
            <a:endParaRPr lang="en-US" dirty="0"/>
          </a:p>
        </p:txBody>
      </p:sp>
      <p:sp>
        <p:nvSpPr>
          <p:cNvPr id="18" name="TextBox 17"/>
          <p:cNvSpPr txBox="1"/>
          <p:nvPr/>
        </p:nvSpPr>
        <p:spPr>
          <a:xfrm>
            <a:off x="5192889" y="4296834"/>
            <a:ext cx="6371167" cy="1477328"/>
          </a:xfrm>
          <a:prstGeom prst="rect">
            <a:avLst/>
          </a:prstGeom>
          <a:noFill/>
        </p:spPr>
        <p:txBody>
          <a:bodyPr wrap="square" rtlCol="0">
            <a:spAutoFit/>
          </a:bodyPr>
          <a:lstStyle/>
          <a:p>
            <a:r>
              <a:rPr lang="en-US" dirty="0" smtClean="0"/>
              <a:t>The author uses the </a:t>
            </a:r>
            <a:r>
              <a:rPr lang="en-US" dirty="0" smtClean="0">
                <a:solidFill>
                  <a:schemeClr val="accent1"/>
                </a:solidFill>
              </a:rPr>
              <a:t>(LT)..................   </a:t>
            </a:r>
            <a:r>
              <a:rPr lang="is-IS" dirty="0" smtClean="0">
                <a:solidFill>
                  <a:schemeClr val="accent4">
                    <a:lumMod val="60000"/>
                    <a:lumOff val="40000"/>
                  </a:schemeClr>
                </a:solidFill>
              </a:rPr>
              <a:t>’(Q).........................................’ </a:t>
            </a:r>
            <a:r>
              <a:rPr lang="en-US" dirty="0" smtClean="0"/>
              <a:t>to suggest </a:t>
            </a:r>
            <a:r>
              <a:rPr lang="is-IS" dirty="0" smtClean="0">
                <a:solidFill>
                  <a:srgbClr val="008000"/>
                </a:solidFill>
              </a:rPr>
              <a:t>(E)...................................................................................................................... </a:t>
            </a:r>
          </a:p>
          <a:p>
            <a:r>
              <a:rPr lang="en-US" dirty="0" smtClean="0">
                <a:solidFill>
                  <a:schemeClr val="bg2"/>
                </a:solidFill>
              </a:rPr>
              <a:t>w</a:t>
            </a:r>
            <a:r>
              <a:rPr lang="is-IS" dirty="0" smtClean="0">
                <a:solidFill>
                  <a:schemeClr val="bg2"/>
                </a:solidFill>
              </a:rPr>
              <a:t>hich is (L) .........................................................................</a:t>
            </a:r>
            <a:r>
              <a:rPr lang="is-IS" dirty="0" smtClean="0">
                <a:solidFill>
                  <a:schemeClr val="accent1"/>
                </a:solidFill>
              </a:rPr>
              <a:t>.</a:t>
            </a:r>
            <a:endParaRPr lang="en-US" dirty="0">
              <a:solidFill>
                <a:schemeClr val="accent1"/>
              </a:solidFill>
            </a:endParaRPr>
          </a:p>
        </p:txBody>
      </p:sp>
      <p:cxnSp>
        <p:nvCxnSpPr>
          <p:cNvPr id="14" name="Straight Arrow Connector 13"/>
          <p:cNvCxnSpPr/>
          <p:nvPr/>
        </p:nvCxnSpPr>
        <p:spPr>
          <a:xfrm>
            <a:off x="3838222" y="3908778"/>
            <a:ext cx="1171222" cy="550333"/>
          </a:xfrm>
          <a:prstGeom prst="straightConnector1">
            <a:avLst/>
          </a:prstGeom>
          <a:ln w="76200" cmpd="sng">
            <a:solidFill>
              <a:srgbClr val="F81B02"/>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333945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So now you know how to answer, now we need to learn </a:t>
            </a:r>
            <a:r>
              <a:rPr lang="en-US" sz="3200" dirty="0" smtClean="0">
                <a:solidFill>
                  <a:srgbClr val="248AEA"/>
                </a:solidFill>
              </a:rPr>
              <a:t>what</a:t>
            </a:r>
            <a:r>
              <a:rPr lang="en-US" sz="3200" dirty="0" smtClean="0"/>
              <a:t> to look for in the text</a:t>
            </a:r>
            <a:endParaRPr lang="en-US" sz="3200"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44876808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So now you know how to answer, now we need to learn </a:t>
            </a:r>
            <a:r>
              <a:rPr lang="en-US" sz="3200" dirty="0" smtClean="0">
                <a:solidFill>
                  <a:srgbClr val="248AEA"/>
                </a:solidFill>
              </a:rPr>
              <a:t>what</a:t>
            </a:r>
            <a:r>
              <a:rPr lang="en-US" sz="3200" dirty="0" smtClean="0"/>
              <a:t> to look for in the text</a:t>
            </a:r>
            <a:endParaRPr lang="en-US" sz="3200" dirty="0"/>
          </a:p>
        </p:txBody>
      </p:sp>
      <p:sp>
        <p:nvSpPr>
          <p:cNvPr id="3" name="Content Placeholder 2"/>
          <p:cNvSpPr>
            <a:spLocks noGrp="1"/>
          </p:cNvSpPr>
          <p:nvPr>
            <p:ph idx="1"/>
          </p:nvPr>
        </p:nvSpPr>
        <p:spPr>
          <a:xfrm>
            <a:off x="5118447" y="210519"/>
            <a:ext cx="6281873" cy="1426370"/>
          </a:xfrm>
        </p:spPr>
        <p:txBody>
          <a:bodyPr>
            <a:normAutofit/>
          </a:bodyPr>
          <a:lstStyle/>
          <a:p>
            <a:r>
              <a:rPr lang="en-US" sz="2400" dirty="0" smtClean="0"/>
              <a:t>THIS IS WHERE IT PAYS TO KNOW YOUR PERSUASVE LANGUAGE TECHNIQUES</a:t>
            </a:r>
            <a:endParaRPr lang="en-US" sz="2400" dirty="0"/>
          </a:p>
        </p:txBody>
      </p:sp>
      <p:sp>
        <p:nvSpPr>
          <p:cNvPr id="4" name="TextBox 3"/>
          <p:cNvSpPr txBox="1"/>
          <p:nvPr/>
        </p:nvSpPr>
        <p:spPr>
          <a:xfrm>
            <a:off x="5461000" y="3316111"/>
            <a:ext cx="1214057" cy="369332"/>
          </a:xfrm>
          <a:prstGeom prst="rect">
            <a:avLst/>
          </a:prstGeom>
          <a:noFill/>
        </p:spPr>
        <p:txBody>
          <a:bodyPr wrap="none" rtlCol="0">
            <a:spAutoFit/>
          </a:bodyPr>
          <a:lstStyle/>
          <a:p>
            <a:r>
              <a:rPr lang="en-US" dirty="0" smtClean="0"/>
              <a:t>Metaphor </a:t>
            </a:r>
            <a:endParaRPr lang="en-US" dirty="0"/>
          </a:p>
        </p:txBody>
      </p:sp>
      <p:sp>
        <p:nvSpPr>
          <p:cNvPr id="5" name="TextBox 4"/>
          <p:cNvSpPr txBox="1"/>
          <p:nvPr/>
        </p:nvSpPr>
        <p:spPr>
          <a:xfrm>
            <a:off x="8029222" y="2808111"/>
            <a:ext cx="1165929" cy="369332"/>
          </a:xfrm>
          <a:prstGeom prst="rect">
            <a:avLst/>
          </a:prstGeom>
          <a:noFill/>
        </p:spPr>
        <p:txBody>
          <a:bodyPr wrap="none" rtlCol="0">
            <a:spAutoFit/>
          </a:bodyPr>
          <a:lstStyle/>
          <a:p>
            <a:r>
              <a:rPr lang="en-US" dirty="0" smtClean="0"/>
              <a:t>Sibilance </a:t>
            </a:r>
            <a:endParaRPr lang="en-US" dirty="0"/>
          </a:p>
        </p:txBody>
      </p:sp>
      <p:sp>
        <p:nvSpPr>
          <p:cNvPr id="6" name="TextBox 5"/>
          <p:cNvSpPr txBox="1"/>
          <p:nvPr/>
        </p:nvSpPr>
        <p:spPr>
          <a:xfrm>
            <a:off x="7563556" y="1792111"/>
            <a:ext cx="1204814" cy="646331"/>
          </a:xfrm>
          <a:prstGeom prst="rect">
            <a:avLst/>
          </a:prstGeom>
          <a:solidFill>
            <a:srgbClr val="B26DF3"/>
          </a:solidFill>
        </p:spPr>
        <p:txBody>
          <a:bodyPr wrap="none" rtlCol="0">
            <a:spAutoFit/>
          </a:bodyPr>
          <a:lstStyle/>
          <a:p>
            <a:r>
              <a:rPr lang="en-US" dirty="0" smtClean="0"/>
              <a:t>Polemic </a:t>
            </a:r>
          </a:p>
          <a:p>
            <a:r>
              <a:rPr lang="en-US" dirty="0" smtClean="0"/>
              <a:t>argument</a:t>
            </a:r>
            <a:endParaRPr lang="en-US" dirty="0"/>
          </a:p>
        </p:txBody>
      </p:sp>
      <p:sp>
        <p:nvSpPr>
          <p:cNvPr id="7" name="TextBox 6"/>
          <p:cNvSpPr txBox="1"/>
          <p:nvPr/>
        </p:nvSpPr>
        <p:spPr>
          <a:xfrm>
            <a:off x="6392333" y="4557889"/>
            <a:ext cx="1364752" cy="369332"/>
          </a:xfrm>
          <a:prstGeom prst="rect">
            <a:avLst/>
          </a:prstGeom>
          <a:noFill/>
        </p:spPr>
        <p:txBody>
          <a:bodyPr wrap="none" rtlCol="0">
            <a:spAutoFit/>
          </a:bodyPr>
          <a:lstStyle/>
          <a:p>
            <a:r>
              <a:rPr lang="en-US" dirty="0" smtClean="0"/>
              <a:t>Alliteration </a:t>
            </a:r>
            <a:endParaRPr lang="en-US" dirty="0"/>
          </a:p>
        </p:txBody>
      </p:sp>
      <p:sp>
        <p:nvSpPr>
          <p:cNvPr id="8" name="TextBox 7"/>
          <p:cNvSpPr txBox="1"/>
          <p:nvPr/>
        </p:nvSpPr>
        <p:spPr>
          <a:xfrm>
            <a:off x="9087556" y="4811889"/>
            <a:ext cx="947157" cy="369332"/>
          </a:xfrm>
          <a:prstGeom prst="rect">
            <a:avLst/>
          </a:prstGeom>
          <a:noFill/>
        </p:spPr>
        <p:txBody>
          <a:bodyPr wrap="none" rtlCol="0">
            <a:spAutoFit/>
          </a:bodyPr>
          <a:lstStyle/>
          <a:p>
            <a:r>
              <a:rPr lang="en-US" dirty="0" smtClean="0"/>
              <a:t>Similes </a:t>
            </a:r>
            <a:endParaRPr lang="en-US" dirty="0"/>
          </a:p>
        </p:txBody>
      </p:sp>
      <p:sp>
        <p:nvSpPr>
          <p:cNvPr id="9" name="TextBox 8"/>
          <p:cNvSpPr txBox="1"/>
          <p:nvPr/>
        </p:nvSpPr>
        <p:spPr>
          <a:xfrm>
            <a:off x="4741334" y="1848555"/>
            <a:ext cx="1300394" cy="646331"/>
          </a:xfrm>
          <a:prstGeom prst="rect">
            <a:avLst/>
          </a:prstGeom>
          <a:noFill/>
        </p:spPr>
        <p:txBody>
          <a:bodyPr wrap="none" rtlCol="0">
            <a:spAutoFit/>
          </a:bodyPr>
          <a:lstStyle/>
          <a:p>
            <a:r>
              <a:rPr lang="en-US" dirty="0" smtClean="0"/>
              <a:t>Significant </a:t>
            </a:r>
          </a:p>
          <a:p>
            <a:r>
              <a:rPr lang="en-US" dirty="0" smtClean="0"/>
              <a:t>Statistics </a:t>
            </a:r>
            <a:endParaRPr lang="en-US" dirty="0"/>
          </a:p>
        </p:txBody>
      </p:sp>
      <p:sp>
        <p:nvSpPr>
          <p:cNvPr id="10" name="TextBox 9"/>
          <p:cNvSpPr txBox="1"/>
          <p:nvPr/>
        </p:nvSpPr>
        <p:spPr>
          <a:xfrm>
            <a:off x="7535333" y="5531556"/>
            <a:ext cx="711703" cy="369332"/>
          </a:xfrm>
          <a:prstGeom prst="rect">
            <a:avLst/>
          </a:prstGeom>
          <a:noFill/>
        </p:spPr>
        <p:txBody>
          <a:bodyPr wrap="none" rtlCol="0">
            <a:spAutoFit/>
          </a:bodyPr>
          <a:lstStyle/>
          <a:p>
            <a:r>
              <a:rPr lang="en-US" dirty="0" smtClean="0"/>
              <a:t>Facts </a:t>
            </a:r>
            <a:endParaRPr lang="en-US" dirty="0"/>
          </a:p>
        </p:txBody>
      </p:sp>
      <p:sp>
        <p:nvSpPr>
          <p:cNvPr id="11" name="TextBox 10"/>
          <p:cNvSpPr txBox="1"/>
          <p:nvPr/>
        </p:nvSpPr>
        <p:spPr>
          <a:xfrm>
            <a:off x="9539111" y="5644444"/>
            <a:ext cx="1008021" cy="369332"/>
          </a:xfrm>
          <a:prstGeom prst="rect">
            <a:avLst/>
          </a:prstGeom>
          <a:noFill/>
        </p:spPr>
        <p:txBody>
          <a:bodyPr wrap="none" rtlCol="0">
            <a:spAutoFit/>
          </a:bodyPr>
          <a:lstStyle/>
          <a:p>
            <a:r>
              <a:rPr lang="en-US" dirty="0" smtClean="0"/>
              <a:t>Experts </a:t>
            </a:r>
            <a:endParaRPr lang="en-US" dirty="0"/>
          </a:p>
        </p:txBody>
      </p:sp>
      <p:sp>
        <p:nvSpPr>
          <p:cNvPr id="13" name="TextBox 12"/>
          <p:cNvSpPr txBox="1"/>
          <p:nvPr/>
        </p:nvSpPr>
        <p:spPr>
          <a:xfrm>
            <a:off x="10315222" y="3570111"/>
            <a:ext cx="1175622" cy="646331"/>
          </a:xfrm>
          <a:prstGeom prst="rect">
            <a:avLst/>
          </a:prstGeom>
          <a:solidFill>
            <a:schemeClr val="accent6">
              <a:lumMod val="60000"/>
              <a:lumOff val="40000"/>
            </a:schemeClr>
          </a:solidFill>
        </p:spPr>
        <p:txBody>
          <a:bodyPr wrap="none" rtlCol="0">
            <a:spAutoFit/>
          </a:bodyPr>
          <a:lstStyle/>
          <a:p>
            <a:r>
              <a:rPr lang="en-US" dirty="0" smtClean="0"/>
              <a:t>Emotive </a:t>
            </a:r>
          </a:p>
          <a:p>
            <a:r>
              <a:rPr lang="en-US" dirty="0" smtClean="0"/>
              <a:t>language</a:t>
            </a:r>
            <a:endParaRPr lang="en-US" dirty="0"/>
          </a:p>
        </p:txBody>
      </p:sp>
      <p:sp>
        <p:nvSpPr>
          <p:cNvPr id="14" name="TextBox 13"/>
          <p:cNvSpPr txBox="1"/>
          <p:nvPr/>
        </p:nvSpPr>
        <p:spPr>
          <a:xfrm>
            <a:off x="4811889" y="4247444"/>
            <a:ext cx="1332065" cy="369332"/>
          </a:xfrm>
          <a:prstGeom prst="rect">
            <a:avLst/>
          </a:prstGeom>
          <a:noFill/>
        </p:spPr>
        <p:txBody>
          <a:bodyPr wrap="none" rtlCol="0">
            <a:spAutoFit/>
          </a:bodyPr>
          <a:lstStyle/>
          <a:p>
            <a:r>
              <a:rPr lang="en-US" dirty="0" smtClean="0"/>
              <a:t>Hyperbole </a:t>
            </a:r>
            <a:endParaRPr lang="en-US" dirty="0"/>
          </a:p>
        </p:txBody>
      </p:sp>
      <p:sp>
        <p:nvSpPr>
          <p:cNvPr id="15" name="TextBox 14"/>
          <p:cNvSpPr txBox="1"/>
          <p:nvPr/>
        </p:nvSpPr>
        <p:spPr>
          <a:xfrm>
            <a:off x="10724444" y="4783667"/>
            <a:ext cx="1094019" cy="369332"/>
          </a:xfrm>
          <a:prstGeom prst="rect">
            <a:avLst/>
          </a:prstGeom>
          <a:noFill/>
        </p:spPr>
        <p:txBody>
          <a:bodyPr wrap="none" rtlCol="0">
            <a:spAutoFit/>
          </a:bodyPr>
          <a:lstStyle/>
          <a:p>
            <a:r>
              <a:rPr lang="en-US" dirty="0" smtClean="0"/>
              <a:t>Rule of 3</a:t>
            </a:r>
            <a:endParaRPr lang="en-US" dirty="0"/>
          </a:p>
        </p:txBody>
      </p:sp>
      <p:sp>
        <p:nvSpPr>
          <p:cNvPr id="16" name="TextBox 15"/>
          <p:cNvSpPr txBox="1"/>
          <p:nvPr/>
        </p:nvSpPr>
        <p:spPr>
          <a:xfrm>
            <a:off x="7761111" y="3824112"/>
            <a:ext cx="1724638" cy="369332"/>
          </a:xfrm>
          <a:prstGeom prst="rect">
            <a:avLst/>
          </a:prstGeom>
          <a:noFill/>
        </p:spPr>
        <p:txBody>
          <a:bodyPr wrap="none" rtlCol="0">
            <a:spAutoFit/>
          </a:bodyPr>
          <a:lstStyle/>
          <a:p>
            <a:r>
              <a:rPr lang="en-US" dirty="0" smtClean="0"/>
              <a:t>Direct address</a:t>
            </a:r>
            <a:endParaRPr lang="en-US" dirty="0"/>
          </a:p>
        </p:txBody>
      </p:sp>
      <p:sp>
        <p:nvSpPr>
          <p:cNvPr id="17" name="TextBox 16"/>
          <p:cNvSpPr txBox="1"/>
          <p:nvPr/>
        </p:nvSpPr>
        <p:spPr>
          <a:xfrm>
            <a:off x="10117667" y="2624666"/>
            <a:ext cx="1271765" cy="369332"/>
          </a:xfrm>
          <a:prstGeom prst="rect">
            <a:avLst/>
          </a:prstGeom>
          <a:noFill/>
        </p:spPr>
        <p:txBody>
          <a:bodyPr wrap="none" rtlCol="0">
            <a:spAutoFit/>
          </a:bodyPr>
          <a:lstStyle/>
          <a:p>
            <a:r>
              <a:rPr lang="en-US" dirty="0" smtClean="0"/>
              <a:t>Repetition </a:t>
            </a:r>
            <a:endParaRPr lang="en-US" dirty="0"/>
          </a:p>
        </p:txBody>
      </p:sp>
      <p:sp>
        <p:nvSpPr>
          <p:cNvPr id="18" name="TextBox 17"/>
          <p:cNvSpPr txBox="1"/>
          <p:nvPr/>
        </p:nvSpPr>
        <p:spPr>
          <a:xfrm>
            <a:off x="5954889" y="2624667"/>
            <a:ext cx="1431251" cy="369332"/>
          </a:xfrm>
          <a:prstGeom prst="rect">
            <a:avLst/>
          </a:prstGeom>
          <a:noFill/>
        </p:spPr>
        <p:txBody>
          <a:bodyPr wrap="none" rtlCol="0">
            <a:spAutoFit/>
          </a:bodyPr>
          <a:lstStyle/>
          <a:p>
            <a:r>
              <a:rPr lang="en-US" dirty="0" smtClean="0"/>
              <a:t>Imperatives </a:t>
            </a:r>
            <a:endParaRPr lang="en-US" dirty="0"/>
          </a:p>
        </p:txBody>
      </p:sp>
      <p:sp>
        <p:nvSpPr>
          <p:cNvPr id="19" name="TextBox 18"/>
          <p:cNvSpPr txBox="1"/>
          <p:nvPr/>
        </p:nvSpPr>
        <p:spPr>
          <a:xfrm>
            <a:off x="5009444" y="5348111"/>
            <a:ext cx="1206843" cy="646331"/>
          </a:xfrm>
          <a:prstGeom prst="rect">
            <a:avLst/>
          </a:prstGeom>
          <a:solidFill>
            <a:srgbClr val="B26DF3"/>
          </a:solidFill>
        </p:spPr>
        <p:txBody>
          <a:bodyPr wrap="none" rtlCol="0">
            <a:spAutoFit/>
          </a:bodyPr>
          <a:lstStyle/>
          <a:p>
            <a:r>
              <a:rPr lang="en-US" dirty="0" smtClean="0"/>
              <a:t>Structural </a:t>
            </a:r>
          </a:p>
          <a:p>
            <a:r>
              <a:rPr lang="en-US" dirty="0" smtClean="0"/>
              <a:t>choices</a:t>
            </a:r>
            <a:endParaRPr lang="en-US" dirty="0"/>
          </a:p>
        </p:txBody>
      </p:sp>
      <p:sp>
        <p:nvSpPr>
          <p:cNvPr id="20" name="TextBox 19"/>
          <p:cNvSpPr txBox="1"/>
          <p:nvPr/>
        </p:nvSpPr>
        <p:spPr>
          <a:xfrm>
            <a:off x="10526889" y="1693334"/>
            <a:ext cx="1269173" cy="646331"/>
          </a:xfrm>
          <a:prstGeom prst="rect">
            <a:avLst/>
          </a:prstGeom>
          <a:noFill/>
        </p:spPr>
        <p:txBody>
          <a:bodyPr wrap="none" rtlCol="0">
            <a:spAutoFit/>
          </a:bodyPr>
          <a:lstStyle/>
          <a:p>
            <a:r>
              <a:rPr lang="en-US" dirty="0" smtClean="0"/>
              <a:t>Rhetorical</a:t>
            </a:r>
          </a:p>
          <a:p>
            <a:r>
              <a:rPr lang="en-US" dirty="0" smtClean="0"/>
              <a:t>questions</a:t>
            </a:r>
            <a:endParaRPr lang="en-US" dirty="0"/>
          </a:p>
        </p:txBody>
      </p:sp>
      <p:sp>
        <p:nvSpPr>
          <p:cNvPr id="21" name="TextBox 20"/>
          <p:cNvSpPr txBox="1"/>
          <p:nvPr/>
        </p:nvSpPr>
        <p:spPr>
          <a:xfrm>
            <a:off x="493889" y="5856111"/>
            <a:ext cx="2134456" cy="369332"/>
          </a:xfrm>
          <a:prstGeom prst="rect">
            <a:avLst/>
          </a:prstGeom>
          <a:solidFill>
            <a:srgbClr val="B26DF3"/>
          </a:solidFill>
        </p:spPr>
        <p:txBody>
          <a:bodyPr wrap="none" rtlCol="0">
            <a:spAutoFit/>
          </a:bodyPr>
          <a:lstStyle/>
          <a:p>
            <a:r>
              <a:rPr lang="en-US" dirty="0" smtClean="0"/>
              <a:t>Purple = strongest</a:t>
            </a:r>
            <a:endParaRPr lang="en-US" dirty="0"/>
          </a:p>
        </p:txBody>
      </p:sp>
    </p:spTree>
    <p:extLst>
      <p:ext uri="{BB962C8B-B14F-4D97-AF65-F5344CB8AC3E}">
        <p14:creationId xmlns:p14="http://schemas.microsoft.com/office/powerpoint/2010/main" val="101688909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476925"/>
            <a:ext cx="3498979" cy="2456442"/>
          </a:xfrm>
        </p:spPr>
        <p:txBody>
          <a:bodyPr>
            <a:normAutofit/>
          </a:bodyPr>
          <a:lstStyle/>
          <a:p>
            <a:r>
              <a:rPr lang="en-GB" sz="2800" dirty="0" smtClean="0"/>
              <a:t/>
            </a:r>
            <a:br>
              <a:rPr lang="en-GB" sz="2800" dirty="0" smtClean="0"/>
            </a:br>
            <a:r>
              <a:rPr lang="en-GB" sz="2800" dirty="0" smtClean="0"/>
              <a:t>- Emotive word choices</a:t>
            </a:r>
            <a:br>
              <a:rPr lang="en-GB" sz="2800" dirty="0" smtClean="0"/>
            </a:br>
            <a:r>
              <a:rPr lang="en-GB" sz="2800" dirty="0" smtClean="0"/>
              <a:t>- Use of significant statistics</a:t>
            </a:r>
            <a:br>
              <a:rPr lang="en-GB" sz="2800" dirty="0" smtClean="0"/>
            </a:br>
            <a:r>
              <a:rPr lang="en-GB" sz="2800" dirty="0" smtClean="0"/>
              <a:t>- Emotive facts </a:t>
            </a:r>
            <a:endParaRPr lang="en-GB" sz="2800" dirty="0"/>
          </a:p>
        </p:txBody>
      </p:sp>
      <p:sp>
        <p:nvSpPr>
          <p:cNvPr id="3" name="Content Placeholder 2"/>
          <p:cNvSpPr>
            <a:spLocks noGrp="1"/>
          </p:cNvSpPr>
          <p:nvPr>
            <p:ph idx="1"/>
          </p:nvPr>
        </p:nvSpPr>
        <p:spPr/>
        <p:txBody>
          <a:bodyPr/>
          <a:lstStyle/>
          <a:p>
            <a:pPr marL="0" indent="0">
              <a:buNone/>
            </a:pPr>
            <a:r>
              <a:rPr lang="en-GB" dirty="0" smtClean="0"/>
              <a:t>This year, in the biggest whale slaughter for a generation, more than 2000 animals are likely to be directly hunted by three countries continuing whale hunting in defiance of world opinion: Japan, Norway and Iceland. </a:t>
            </a:r>
            <a:endParaRPr lang="en-GB" dirty="0"/>
          </a:p>
        </p:txBody>
      </p:sp>
      <p:sp>
        <p:nvSpPr>
          <p:cNvPr id="6"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hunting of whales is cruel or unacceptable?</a:t>
            </a:r>
            <a:endParaRPr lang="en-GB" sz="1800" dirty="0"/>
          </a:p>
        </p:txBody>
      </p:sp>
      <p:sp>
        <p:nvSpPr>
          <p:cNvPr id="7" name="TextBox 6"/>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Tree>
    <p:extLst>
      <p:ext uri="{BB962C8B-B14F-4D97-AF65-F5344CB8AC3E}">
        <p14:creationId xmlns:p14="http://schemas.microsoft.com/office/powerpoint/2010/main" val="163865025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476925"/>
            <a:ext cx="3498979" cy="2456442"/>
          </a:xfrm>
        </p:spPr>
        <p:txBody>
          <a:bodyPr>
            <a:normAutofit/>
          </a:bodyPr>
          <a:lstStyle/>
          <a:p>
            <a:r>
              <a:rPr lang="en-GB" sz="2800" dirty="0" smtClean="0"/>
              <a:t/>
            </a:r>
            <a:br>
              <a:rPr lang="en-GB" sz="2800" dirty="0" smtClean="0"/>
            </a:br>
            <a:r>
              <a:rPr lang="en-GB" sz="2800" dirty="0" smtClean="0"/>
              <a:t>- Emotive word choices</a:t>
            </a:r>
            <a:br>
              <a:rPr lang="en-GB" sz="2800" dirty="0" smtClean="0"/>
            </a:br>
            <a:r>
              <a:rPr lang="en-GB" sz="2800" dirty="0" smtClean="0"/>
              <a:t>- Use of significant statistics</a:t>
            </a:r>
            <a:br>
              <a:rPr lang="en-GB" sz="2800" dirty="0" smtClean="0"/>
            </a:br>
            <a:r>
              <a:rPr lang="en-GB" sz="2800" dirty="0" smtClean="0"/>
              <a:t>- Emotive facts </a:t>
            </a:r>
            <a:endParaRPr lang="en-GB" sz="2800" dirty="0"/>
          </a:p>
        </p:txBody>
      </p:sp>
      <p:sp>
        <p:nvSpPr>
          <p:cNvPr id="3" name="Content Placeholder 2"/>
          <p:cNvSpPr>
            <a:spLocks noGrp="1"/>
          </p:cNvSpPr>
          <p:nvPr>
            <p:ph idx="1"/>
          </p:nvPr>
        </p:nvSpPr>
        <p:spPr>
          <a:xfrm>
            <a:off x="5118447" y="803186"/>
            <a:ext cx="6281873" cy="1976703"/>
          </a:xfrm>
        </p:spPr>
        <p:txBody>
          <a:bodyPr/>
          <a:lstStyle/>
          <a:p>
            <a:pPr marL="0" indent="0">
              <a:buNone/>
            </a:pPr>
            <a:r>
              <a:rPr lang="en-GB" dirty="0" smtClean="0"/>
              <a:t>This year, in the biggest whale slaughter for a generation, more than 2000 animals are likely to be directly hunted by three countries continuing whale hunting in defiance of world opinion: Japan, Norway and Iceland. </a:t>
            </a:r>
            <a:endParaRPr lang="en-GB" dirty="0"/>
          </a:p>
        </p:txBody>
      </p:sp>
      <p:sp>
        <p:nvSpPr>
          <p:cNvPr id="6"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hunting of whales </a:t>
            </a:r>
            <a:r>
              <a:rPr lang="en-GB" sz="1800" dirty="0" smtClean="0">
                <a:solidFill>
                  <a:srgbClr val="76B6F2"/>
                </a:solidFill>
              </a:rPr>
              <a:t>is cruel or unacceptable?</a:t>
            </a:r>
            <a:endParaRPr lang="en-GB" sz="1800" dirty="0">
              <a:solidFill>
                <a:srgbClr val="76B6F2"/>
              </a:solidFill>
            </a:endParaRPr>
          </a:p>
        </p:txBody>
      </p:sp>
      <p:sp>
        <p:nvSpPr>
          <p:cNvPr id="7" name="TextBox 6"/>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9" name="TextBox 8"/>
          <p:cNvSpPr txBox="1"/>
          <p:nvPr/>
        </p:nvSpPr>
        <p:spPr>
          <a:xfrm>
            <a:off x="4903611" y="3365501"/>
            <a:ext cx="7090833" cy="2862322"/>
          </a:xfrm>
          <a:prstGeom prst="rect">
            <a:avLst/>
          </a:prstGeom>
          <a:noFill/>
        </p:spPr>
        <p:txBody>
          <a:bodyPr wrap="square" rtlCol="0">
            <a:spAutoFit/>
          </a:bodyPr>
          <a:lstStyle/>
          <a:p>
            <a:r>
              <a:rPr lang="en-US" dirty="0" smtClean="0"/>
              <a:t>The author uses the </a:t>
            </a:r>
            <a:r>
              <a:rPr lang="en-US" dirty="0" smtClean="0">
                <a:solidFill>
                  <a:srgbClr val="FBC01E"/>
                </a:solidFill>
              </a:rPr>
              <a:t>emotive</a:t>
            </a:r>
            <a:r>
              <a:rPr lang="en-US" dirty="0" smtClean="0"/>
              <a:t> </a:t>
            </a:r>
            <a:r>
              <a:rPr lang="en-US" dirty="0" smtClean="0">
                <a:solidFill>
                  <a:schemeClr val="accent1"/>
                </a:solidFill>
              </a:rPr>
              <a:t>word</a:t>
            </a:r>
            <a:r>
              <a:rPr lang="en-US" dirty="0" smtClean="0"/>
              <a:t> ‘</a:t>
            </a:r>
            <a:r>
              <a:rPr lang="en-US" dirty="0" smtClean="0">
                <a:solidFill>
                  <a:schemeClr val="accent4">
                    <a:lumMod val="60000"/>
                    <a:lumOff val="40000"/>
                  </a:schemeClr>
                </a:solidFill>
              </a:rPr>
              <a:t>slaughter’ </a:t>
            </a:r>
            <a:r>
              <a:rPr lang="en-US" dirty="0" smtClean="0">
                <a:solidFill>
                  <a:srgbClr val="008000"/>
                </a:solidFill>
              </a:rPr>
              <a:t>to suggest the killing is very violent and brutal</a:t>
            </a:r>
            <a:r>
              <a:rPr lang="en-US" dirty="0" smtClean="0"/>
              <a:t>, </a:t>
            </a:r>
            <a:r>
              <a:rPr lang="en-US" dirty="0" smtClean="0">
                <a:solidFill>
                  <a:schemeClr val="bg2">
                    <a:lumMod val="75000"/>
                  </a:schemeClr>
                </a:solidFill>
              </a:rPr>
              <a:t>which suggests it is cruel.</a:t>
            </a:r>
          </a:p>
          <a:p>
            <a:endParaRPr lang="en-US" dirty="0" smtClean="0"/>
          </a:p>
          <a:p>
            <a:r>
              <a:rPr lang="en-US" dirty="0" smtClean="0"/>
              <a:t>The author also uses </a:t>
            </a:r>
            <a:r>
              <a:rPr lang="en-US" dirty="0" smtClean="0">
                <a:solidFill>
                  <a:srgbClr val="FBC01E"/>
                </a:solidFill>
              </a:rPr>
              <a:t>significant statistics in</a:t>
            </a:r>
            <a:r>
              <a:rPr lang="en-US" dirty="0" smtClean="0"/>
              <a:t> ‘</a:t>
            </a:r>
            <a:r>
              <a:rPr lang="en-US" dirty="0" smtClean="0">
                <a:solidFill>
                  <a:srgbClr val="FD4244"/>
                </a:solidFill>
              </a:rPr>
              <a:t>2000 animals are hunted’</a:t>
            </a:r>
            <a:r>
              <a:rPr lang="en-US" dirty="0" smtClean="0"/>
              <a:t>, which is  a lot, and </a:t>
            </a:r>
            <a:r>
              <a:rPr lang="en-US" dirty="0" smtClean="0">
                <a:solidFill>
                  <a:srgbClr val="248AEA"/>
                </a:solidFill>
              </a:rPr>
              <a:t>suggests that it is unacceptable </a:t>
            </a:r>
            <a:r>
              <a:rPr lang="en-US" dirty="0" smtClean="0">
                <a:solidFill>
                  <a:srgbClr val="008000"/>
                </a:solidFill>
              </a:rPr>
              <a:t>because killing this many could lead to extinction. </a:t>
            </a:r>
          </a:p>
          <a:p>
            <a:endParaRPr lang="en-US" dirty="0" smtClean="0"/>
          </a:p>
          <a:p>
            <a:r>
              <a:rPr lang="en-US" dirty="0" smtClean="0"/>
              <a:t>The use of </a:t>
            </a:r>
            <a:r>
              <a:rPr lang="en-US" dirty="0" smtClean="0">
                <a:solidFill>
                  <a:schemeClr val="accent1"/>
                </a:solidFill>
              </a:rPr>
              <a:t>emotive facts: </a:t>
            </a:r>
            <a:r>
              <a:rPr lang="en-US" dirty="0" smtClean="0">
                <a:solidFill>
                  <a:schemeClr val="accent4">
                    <a:lumMod val="60000"/>
                    <a:lumOff val="40000"/>
                  </a:schemeClr>
                </a:solidFill>
              </a:rPr>
              <a:t>‘in defiance of world opinion’ </a:t>
            </a:r>
            <a:r>
              <a:rPr lang="en-US" dirty="0" smtClean="0"/>
              <a:t>is an attempt to single out and identify who is doing the whaling</a:t>
            </a:r>
            <a:r>
              <a:rPr lang="en-US" dirty="0" smtClean="0">
                <a:solidFill>
                  <a:srgbClr val="008000"/>
                </a:solidFill>
              </a:rPr>
              <a:t>, almost trying to shame them, </a:t>
            </a:r>
            <a:r>
              <a:rPr lang="en-US" dirty="0" smtClean="0">
                <a:solidFill>
                  <a:schemeClr val="bg2"/>
                </a:solidFill>
              </a:rPr>
              <a:t>and implies it is unacceptable. </a:t>
            </a:r>
            <a:endParaRPr lang="en-US" dirty="0">
              <a:solidFill>
                <a:schemeClr val="bg2"/>
              </a:solidFill>
            </a:endParaRPr>
          </a:p>
        </p:txBody>
      </p:sp>
      <p:sp>
        <p:nvSpPr>
          <p:cNvPr id="4" name="TextBox 3"/>
          <p:cNvSpPr txBox="1"/>
          <p:nvPr/>
        </p:nvSpPr>
        <p:spPr>
          <a:xfrm>
            <a:off x="6858000" y="2878667"/>
            <a:ext cx="2092978"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none" rtlCol="0">
            <a:spAutoFit/>
          </a:bodyPr>
          <a:lstStyle/>
          <a:p>
            <a:r>
              <a:rPr lang="en-US" dirty="0" smtClean="0"/>
              <a:t>Possible response</a:t>
            </a:r>
            <a:endParaRPr lang="en-US" dirty="0"/>
          </a:p>
        </p:txBody>
      </p:sp>
    </p:spTree>
    <p:extLst>
      <p:ext uri="{BB962C8B-B14F-4D97-AF65-F5344CB8AC3E}">
        <p14:creationId xmlns:p14="http://schemas.microsoft.com/office/powerpoint/2010/main" val="361470656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800" b="1" dirty="0" smtClean="0"/>
              <a:t>HOW?</a:t>
            </a:r>
            <a:endParaRPr lang="en-US" sz="8800" b="1" dirty="0"/>
          </a:p>
        </p:txBody>
      </p:sp>
      <p:sp>
        <p:nvSpPr>
          <p:cNvPr id="3" name="Content Placeholder 2"/>
          <p:cNvSpPr>
            <a:spLocks noGrp="1"/>
          </p:cNvSpPr>
          <p:nvPr>
            <p:ph idx="1"/>
          </p:nvPr>
        </p:nvSpPr>
        <p:spPr>
          <a:xfrm>
            <a:off x="4949114" y="464520"/>
            <a:ext cx="6281873" cy="1539258"/>
          </a:xfrm>
        </p:spPr>
        <p:txBody>
          <a:bodyPr>
            <a:normAutofit/>
          </a:bodyPr>
          <a:lstStyle/>
          <a:p>
            <a:pPr marL="0" indent="0">
              <a:buNone/>
            </a:pPr>
            <a:r>
              <a:rPr lang="en-GB" sz="5400" dirty="0" smtClean="0"/>
              <a:t>= </a:t>
            </a:r>
            <a:r>
              <a:rPr lang="en-GB" sz="5400" dirty="0">
                <a:solidFill>
                  <a:schemeClr val="accent1"/>
                </a:solidFill>
              </a:rPr>
              <a:t>LT</a:t>
            </a:r>
            <a:r>
              <a:rPr lang="en-GB" sz="5400" dirty="0"/>
              <a:t> + </a:t>
            </a:r>
            <a:r>
              <a:rPr lang="en-GB" sz="5400" dirty="0" smtClean="0">
                <a:solidFill>
                  <a:srgbClr val="FD4244"/>
                </a:solidFill>
              </a:rPr>
              <a:t>Q</a:t>
            </a:r>
            <a:r>
              <a:rPr lang="en-GB" sz="5400" dirty="0" smtClean="0"/>
              <a:t> </a:t>
            </a:r>
            <a:r>
              <a:rPr lang="en-GB" sz="5400" dirty="0"/>
              <a:t>+ </a:t>
            </a:r>
            <a:r>
              <a:rPr lang="en-GB" sz="5400" dirty="0" smtClean="0">
                <a:solidFill>
                  <a:srgbClr val="008000"/>
                </a:solidFill>
              </a:rPr>
              <a:t>E</a:t>
            </a:r>
            <a:r>
              <a:rPr lang="en-GB" sz="5400" dirty="0" smtClean="0"/>
              <a:t> </a:t>
            </a:r>
            <a:r>
              <a:rPr lang="en-GB" sz="5400" dirty="0"/>
              <a:t>+ </a:t>
            </a:r>
            <a:r>
              <a:rPr lang="en-GB" sz="5400" dirty="0">
                <a:solidFill>
                  <a:schemeClr val="bg2">
                    <a:lumMod val="75000"/>
                  </a:schemeClr>
                </a:solidFill>
              </a:rPr>
              <a:t>L</a:t>
            </a:r>
            <a:endParaRPr lang="en-AU" sz="5400" dirty="0">
              <a:solidFill>
                <a:schemeClr val="bg2">
                  <a:lumMod val="75000"/>
                </a:schemeClr>
              </a:solidFill>
            </a:endParaRPr>
          </a:p>
          <a:p>
            <a:endParaRPr lang="en-US" sz="2800" dirty="0"/>
          </a:p>
        </p:txBody>
      </p:sp>
      <p:sp>
        <p:nvSpPr>
          <p:cNvPr id="4" name="TextBox 3"/>
          <p:cNvSpPr txBox="1"/>
          <p:nvPr/>
        </p:nvSpPr>
        <p:spPr>
          <a:xfrm>
            <a:off x="4727223" y="2342445"/>
            <a:ext cx="2344775" cy="369332"/>
          </a:xfrm>
          <a:prstGeom prst="rect">
            <a:avLst/>
          </a:prstGeom>
          <a:noFill/>
        </p:spPr>
        <p:txBody>
          <a:bodyPr wrap="none" rtlCol="0">
            <a:spAutoFit/>
          </a:bodyPr>
          <a:lstStyle/>
          <a:p>
            <a:r>
              <a:rPr lang="en-US" dirty="0"/>
              <a:t>L</a:t>
            </a:r>
            <a:r>
              <a:rPr lang="en-US" dirty="0" smtClean="0"/>
              <a:t>anguage technique</a:t>
            </a:r>
            <a:endParaRPr lang="en-US" dirty="0"/>
          </a:p>
        </p:txBody>
      </p:sp>
      <p:sp>
        <p:nvSpPr>
          <p:cNvPr id="5" name="TextBox 4"/>
          <p:cNvSpPr txBox="1"/>
          <p:nvPr/>
        </p:nvSpPr>
        <p:spPr>
          <a:xfrm>
            <a:off x="7013223" y="3231445"/>
            <a:ext cx="833995" cy="369332"/>
          </a:xfrm>
          <a:prstGeom prst="rect">
            <a:avLst/>
          </a:prstGeom>
          <a:noFill/>
        </p:spPr>
        <p:txBody>
          <a:bodyPr wrap="none" rtlCol="0">
            <a:spAutoFit/>
          </a:bodyPr>
          <a:lstStyle/>
          <a:p>
            <a:r>
              <a:rPr lang="en-US" dirty="0"/>
              <a:t>Q</a:t>
            </a:r>
            <a:r>
              <a:rPr lang="en-US" dirty="0" smtClean="0"/>
              <a:t>uote</a:t>
            </a:r>
            <a:endParaRPr lang="en-US" dirty="0"/>
          </a:p>
        </p:txBody>
      </p:sp>
      <p:sp>
        <p:nvSpPr>
          <p:cNvPr id="6" name="TextBox 5"/>
          <p:cNvSpPr txBox="1"/>
          <p:nvPr/>
        </p:nvSpPr>
        <p:spPr>
          <a:xfrm>
            <a:off x="8353778" y="3076223"/>
            <a:ext cx="1447031" cy="369332"/>
          </a:xfrm>
          <a:prstGeom prst="rect">
            <a:avLst/>
          </a:prstGeom>
          <a:noFill/>
        </p:spPr>
        <p:txBody>
          <a:bodyPr wrap="none" rtlCol="0">
            <a:spAutoFit/>
          </a:bodyPr>
          <a:lstStyle/>
          <a:p>
            <a:r>
              <a:rPr lang="en-US" dirty="0" smtClean="0"/>
              <a:t>Explanation </a:t>
            </a:r>
            <a:endParaRPr lang="en-US" dirty="0"/>
          </a:p>
        </p:txBody>
      </p:sp>
      <p:sp>
        <p:nvSpPr>
          <p:cNvPr id="7" name="TextBox 6"/>
          <p:cNvSpPr txBox="1"/>
          <p:nvPr/>
        </p:nvSpPr>
        <p:spPr>
          <a:xfrm>
            <a:off x="10315222" y="3104445"/>
            <a:ext cx="1580445" cy="646331"/>
          </a:xfrm>
          <a:prstGeom prst="rect">
            <a:avLst/>
          </a:prstGeom>
          <a:noFill/>
        </p:spPr>
        <p:txBody>
          <a:bodyPr wrap="square" rtlCol="0">
            <a:spAutoFit/>
          </a:bodyPr>
          <a:lstStyle/>
          <a:p>
            <a:r>
              <a:rPr lang="en-US" dirty="0" smtClean="0"/>
              <a:t>Link back to question </a:t>
            </a:r>
            <a:endParaRPr lang="en-US" dirty="0"/>
          </a:p>
        </p:txBody>
      </p:sp>
      <p:cxnSp>
        <p:nvCxnSpPr>
          <p:cNvPr id="9" name="Straight Connector 8"/>
          <p:cNvCxnSpPr/>
          <p:nvPr/>
        </p:nvCxnSpPr>
        <p:spPr>
          <a:xfrm flipH="1">
            <a:off x="5771444" y="1382889"/>
            <a:ext cx="183445" cy="87488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8861778" y="1453445"/>
            <a:ext cx="183444" cy="14534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7493000" y="1524001"/>
            <a:ext cx="14112" cy="1608666"/>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0038644" y="1444978"/>
            <a:ext cx="657579" cy="1603023"/>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706055" y="3958168"/>
            <a:ext cx="7090833" cy="2677656"/>
          </a:xfrm>
          <a:prstGeom prst="rect">
            <a:avLst/>
          </a:prstGeom>
          <a:noFill/>
        </p:spPr>
        <p:txBody>
          <a:bodyPr wrap="square" rtlCol="0">
            <a:spAutoFit/>
          </a:bodyPr>
          <a:lstStyle/>
          <a:p>
            <a:r>
              <a:rPr lang="en-US" sz="1600" dirty="0" smtClean="0"/>
              <a:t>The author uses the </a:t>
            </a:r>
            <a:r>
              <a:rPr lang="en-US" sz="2000" dirty="0" smtClean="0">
                <a:solidFill>
                  <a:schemeClr val="accent1"/>
                </a:solidFill>
              </a:rPr>
              <a:t>(LT) </a:t>
            </a:r>
            <a:r>
              <a:rPr lang="en-US" sz="1600" dirty="0" smtClean="0">
                <a:solidFill>
                  <a:srgbClr val="FBC01E"/>
                </a:solidFill>
              </a:rPr>
              <a:t>emotive</a:t>
            </a:r>
            <a:r>
              <a:rPr lang="en-US" sz="1600" dirty="0" smtClean="0"/>
              <a:t> </a:t>
            </a:r>
            <a:r>
              <a:rPr lang="en-US" sz="1600" dirty="0" smtClean="0">
                <a:solidFill>
                  <a:schemeClr val="accent1"/>
                </a:solidFill>
              </a:rPr>
              <a:t>word</a:t>
            </a:r>
            <a:r>
              <a:rPr lang="en-US" sz="1600" dirty="0" smtClean="0"/>
              <a:t> </a:t>
            </a:r>
            <a:r>
              <a:rPr lang="en-US" sz="2000" dirty="0" smtClean="0">
                <a:solidFill>
                  <a:schemeClr val="accent4">
                    <a:lumMod val="60000"/>
                    <a:lumOff val="40000"/>
                  </a:schemeClr>
                </a:solidFill>
              </a:rPr>
              <a:t>(Q) ‘</a:t>
            </a:r>
            <a:r>
              <a:rPr lang="en-US" sz="1600" dirty="0" smtClean="0">
                <a:solidFill>
                  <a:schemeClr val="accent4">
                    <a:lumMod val="60000"/>
                    <a:lumOff val="40000"/>
                  </a:schemeClr>
                </a:solidFill>
              </a:rPr>
              <a:t>slaughter’ </a:t>
            </a:r>
            <a:r>
              <a:rPr lang="en-US" sz="2000" dirty="0" smtClean="0">
                <a:solidFill>
                  <a:srgbClr val="008000"/>
                </a:solidFill>
              </a:rPr>
              <a:t>(E) </a:t>
            </a:r>
            <a:r>
              <a:rPr lang="en-US" sz="1600" dirty="0" smtClean="0">
                <a:solidFill>
                  <a:srgbClr val="008000"/>
                </a:solidFill>
              </a:rPr>
              <a:t>to suggest the killing is very violent and brutal</a:t>
            </a:r>
            <a:r>
              <a:rPr lang="en-US" sz="1600" dirty="0" smtClean="0"/>
              <a:t>, </a:t>
            </a:r>
            <a:r>
              <a:rPr lang="en-US" sz="2000" dirty="0" smtClean="0">
                <a:solidFill>
                  <a:schemeClr val="bg2">
                    <a:lumMod val="75000"/>
                  </a:schemeClr>
                </a:solidFill>
              </a:rPr>
              <a:t>(L) </a:t>
            </a:r>
            <a:r>
              <a:rPr lang="en-US" sz="1600" dirty="0" smtClean="0">
                <a:solidFill>
                  <a:schemeClr val="bg2">
                    <a:lumMod val="75000"/>
                  </a:schemeClr>
                </a:solidFill>
              </a:rPr>
              <a:t>which suggests it is cruel.</a:t>
            </a:r>
          </a:p>
          <a:p>
            <a:endParaRPr lang="en-US" sz="1600" dirty="0" smtClean="0"/>
          </a:p>
          <a:p>
            <a:r>
              <a:rPr lang="en-US" sz="1600" dirty="0" smtClean="0"/>
              <a:t>The author also uses </a:t>
            </a:r>
            <a:r>
              <a:rPr lang="en-US" sz="1600" dirty="0" smtClean="0">
                <a:solidFill>
                  <a:srgbClr val="FBC01E"/>
                </a:solidFill>
              </a:rPr>
              <a:t>significant statistics in</a:t>
            </a:r>
            <a:r>
              <a:rPr lang="en-US" sz="1600" dirty="0" smtClean="0"/>
              <a:t> ‘</a:t>
            </a:r>
            <a:r>
              <a:rPr lang="en-US" sz="1600" dirty="0" smtClean="0">
                <a:solidFill>
                  <a:srgbClr val="FD4244"/>
                </a:solidFill>
              </a:rPr>
              <a:t>2000 animals are hunted’</a:t>
            </a:r>
            <a:r>
              <a:rPr lang="en-US" sz="1600" dirty="0" smtClean="0"/>
              <a:t>, which is  a lot, and </a:t>
            </a:r>
            <a:r>
              <a:rPr lang="en-US" sz="1600" dirty="0" smtClean="0">
                <a:solidFill>
                  <a:srgbClr val="248AEA"/>
                </a:solidFill>
              </a:rPr>
              <a:t>suggests that it is unacceptable </a:t>
            </a:r>
            <a:r>
              <a:rPr lang="en-US" sz="1600" dirty="0" smtClean="0">
                <a:solidFill>
                  <a:srgbClr val="008000"/>
                </a:solidFill>
              </a:rPr>
              <a:t>because killing this many could lead to extinction. </a:t>
            </a:r>
          </a:p>
          <a:p>
            <a:endParaRPr lang="en-US" sz="1600" dirty="0" smtClean="0"/>
          </a:p>
          <a:p>
            <a:r>
              <a:rPr lang="en-US" sz="1600" dirty="0" smtClean="0"/>
              <a:t>The use of </a:t>
            </a:r>
            <a:r>
              <a:rPr lang="en-US" sz="1600" dirty="0" smtClean="0">
                <a:solidFill>
                  <a:schemeClr val="accent1"/>
                </a:solidFill>
              </a:rPr>
              <a:t>emotive facts: </a:t>
            </a:r>
            <a:r>
              <a:rPr lang="en-US" sz="1600" dirty="0" smtClean="0">
                <a:solidFill>
                  <a:schemeClr val="accent4">
                    <a:lumMod val="60000"/>
                    <a:lumOff val="40000"/>
                  </a:schemeClr>
                </a:solidFill>
              </a:rPr>
              <a:t>‘in defiance of world opinion’ </a:t>
            </a:r>
            <a:r>
              <a:rPr lang="en-US" sz="1600" dirty="0" smtClean="0"/>
              <a:t>is an attempt to single out and identify who is doing the whaling</a:t>
            </a:r>
            <a:r>
              <a:rPr lang="en-US" sz="1600" dirty="0" smtClean="0">
                <a:solidFill>
                  <a:srgbClr val="008000"/>
                </a:solidFill>
              </a:rPr>
              <a:t>, almost trying to shame them, </a:t>
            </a:r>
            <a:r>
              <a:rPr lang="en-US" sz="1600" dirty="0" smtClean="0">
                <a:solidFill>
                  <a:schemeClr val="bg2"/>
                </a:solidFill>
              </a:rPr>
              <a:t>and implies it is unacceptable. </a:t>
            </a:r>
            <a:endParaRPr lang="en-US" sz="1600" dirty="0">
              <a:solidFill>
                <a:schemeClr val="bg2"/>
              </a:solidFill>
            </a:endParaRPr>
          </a:p>
        </p:txBody>
      </p:sp>
    </p:spTree>
    <p:extLst>
      <p:ext uri="{BB962C8B-B14F-4D97-AF65-F5344CB8AC3E}">
        <p14:creationId xmlns:p14="http://schemas.microsoft.com/office/powerpoint/2010/main" val="417538709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1111" y="338666"/>
            <a:ext cx="6729543" cy="846667"/>
          </a:xfrm>
        </p:spPr>
        <p:txBody>
          <a:bodyPr>
            <a:normAutofit fontScale="92500" lnSpcReduction="10000"/>
          </a:bodyPr>
          <a:lstStyle/>
          <a:p>
            <a:pPr marL="0" indent="0">
              <a:buNone/>
            </a:pPr>
            <a:r>
              <a:rPr lang="en-GB" sz="5400" dirty="0" smtClean="0"/>
              <a:t> HOW = </a:t>
            </a:r>
            <a:r>
              <a:rPr lang="en-GB" sz="5400" dirty="0">
                <a:solidFill>
                  <a:srgbClr val="FABF1E"/>
                </a:solidFill>
              </a:rPr>
              <a:t>LT</a:t>
            </a:r>
            <a:r>
              <a:rPr lang="en-GB" sz="5400" dirty="0"/>
              <a:t> + </a:t>
            </a:r>
            <a:r>
              <a:rPr lang="en-GB" sz="5400" dirty="0" smtClean="0">
                <a:solidFill>
                  <a:srgbClr val="FD4244"/>
                </a:solidFill>
              </a:rPr>
              <a:t>Q</a:t>
            </a:r>
            <a:r>
              <a:rPr lang="en-GB" sz="5400" dirty="0" smtClean="0"/>
              <a:t> </a:t>
            </a:r>
            <a:r>
              <a:rPr lang="en-GB" sz="5400" dirty="0"/>
              <a:t>+ </a:t>
            </a:r>
            <a:r>
              <a:rPr lang="en-GB" sz="5400" dirty="0" smtClean="0">
                <a:solidFill>
                  <a:srgbClr val="008000"/>
                </a:solidFill>
              </a:rPr>
              <a:t>E</a:t>
            </a:r>
            <a:r>
              <a:rPr lang="en-GB" sz="5400" dirty="0" smtClean="0"/>
              <a:t> </a:t>
            </a:r>
            <a:r>
              <a:rPr lang="en-GB" sz="5400" dirty="0"/>
              <a:t>+ </a:t>
            </a:r>
            <a:r>
              <a:rPr lang="en-GB" sz="5400" dirty="0">
                <a:solidFill>
                  <a:schemeClr val="tx2">
                    <a:lumMod val="60000"/>
                    <a:lumOff val="40000"/>
                  </a:schemeClr>
                </a:solidFill>
              </a:rPr>
              <a:t>L</a:t>
            </a:r>
            <a:endParaRPr lang="en-AU" sz="5400" dirty="0">
              <a:solidFill>
                <a:schemeClr val="tx2">
                  <a:lumMod val="60000"/>
                  <a:lumOff val="40000"/>
                </a:schemeClr>
              </a:solidFill>
            </a:endParaRPr>
          </a:p>
          <a:p>
            <a:endParaRPr lang="en-US" sz="2800" dirty="0"/>
          </a:p>
        </p:txBody>
      </p:sp>
      <p:sp>
        <p:nvSpPr>
          <p:cNvPr id="4" name="TextBox 3"/>
          <p:cNvSpPr txBox="1"/>
          <p:nvPr/>
        </p:nvSpPr>
        <p:spPr>
          <a:xfrm>
            <a:off x="4728204" y="1393847"/>
            <a:ext cx="1864017" cy="646331"/>
          </a:xfrm>
          <a:prstGeom prst="rect">
            <a:avLst/>
          </a:prstGeom>
          <a:noFill/>
        </p:spPr>
        <p:txBody>
          <a:bodyPr wrap="square" rtlCol="0">
            <a:spAutoFit/>
          </a:bodyPr>
          <a:lstStyle/>
          <a:p>
            <a:r>
              <a:rPr lang="en-US" dirty="0"/>
              <a:t>L</a:t>
            </a:r>
            <a:r>
              <a:rPr lang="en-US" dirty="0" smtClean="0"/>
              <a:t>anguage technique</a:t>
            </a:r>
            <a:endParaRPr lang="en-US" dirty="0"/>
          </a:p>
        </p:txBody>
      </p:sp>
      <p:sp>
        <p:nvSpPr>
          <p:cNvPr id="5" name="TextBox 4"/>
          <p:cNvSpPr txBox="1"/>
          <p:nvPr/>
        </p:nvSpPr>
        <p:spPr>
          <a:xfrm>
            <a:off x="6660445" y="1806222"/>
            <a:ext cx="932774" cy="369332"/>
          </a:xfrm>
          <a:prstGeom prst="rect">
            <a:avLst/>
          </a:prstGeom>
          <a:noFill/>
        </p:spPr>
        <p:txBody>
          <a:bodyPr wrap="square" rtlCol="0">
            <a:spAutoFit/>
          </a:bodyPr>
          <a:lstStyle/>
          <a:p>
            <a:r>
              <a:rPr lang="en-US" dirty="0"/>
              <a:t>Q</a:t>
            </a:r>
            <a:r>
              <a:rPr lang="en-US" dirty="0" smtClean="0"/>
              <a:t>uote</a:t>
            </a:r>
            <a:endParaRPr lang="en-US" dirty="0"/>
          </a:p>
        </p:txBody>
      </p:sp>
      <p:sp>
        <p:nvSpPr>
          <p:cNvPr id="6" name="TextBox 5"/>
          <p:cNvSpPr txBox="1"/>
          <p:nvPr/>
        </p:nvSpPr>
        <p:spPr>
          <a:xfrm>
            <a:off x="8114246" y="1989667"/>
            <a:ext cx="1453087" cy="369332"/>
          </a:xfrm>
          <a:prstGeom prst="rect">
            <a:avLst/>
          </a:prstGeom>
          <a:noFill/>
        </p:spPr>
        <p:txBody>
          <a:bodyPr wrap="square" rtlCol="0">
            <a:spAutoFit/>
          </a:bodyPr>
          <a:lstStyle/>
          <a:p>
            <a:r>
              <a:rPr lang="en-US" dirty="0" smtClean="0"/>
              <a:t>Explanation </a:t>
            </a:r>
            <a:endParaRPr lang="en-US" dirty="0"/>
          </a:p>
        </p:txBody>
      </p:sp>
      <p:sp>
        <p:nvSpPr>
          <p:cNvPr id="7" name="TextBox 6"/>
          <p:cNvSpPr txBox="1"/>
          <p:nvPr/>
        </p:nvSpPr>
        <p:spPr>
          <a:xfrm>
            <a:off x="10215933" y="1890890"/>
            <a:ext cx="1609177" cy="646331"/>
          </a:xfrm>
          <a:prstGeom prst="rect">
            <a:avLst/>
          </a:prstGeom>
          <a:noFill/>
        </p:spPr>
        <p:txBody>
          <a:bodyPr wrap="square" rtlCol="0">
            <a:spAutoFit/>
          </a:bodyPr>
          <a:lstStyle/>
          <a:p>
            <a:r>
              <a:rPr lang="en-US" dirty="0" smtClean="0"/>
              <a:t>Link back to question </a:t>
            </a:r>
            <a:endParaRPr lang="en-US" dirty="0"/>
          </a:p>
        </p:txBody>
      </p:sp>
      <p:cxnSp>
        <p:nvCxnSpPr>
          <p:cNvPr id="9" name="Straight Connector 8"/>
          <p:cNvCxnSpPr/>
          <p:nvPr/>
        </p:nvCxnSpPr>
        <p:spPr>
          <a:xfrm flipH="1">
            <a:off x="5686778" y="1042769"/>
            <a:ext cx="503280" cy="45300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8607778" y="1077313"/>
            <a:ext cx="23501" cy="8700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267222" y="1100667"/>
            <a:ext cx="239890" cy="620889"/>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623138" y="1051482"/>
            <a:ext cx="706195" cy="924074"/>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73138" y="3976934"/>
            <a:ext cx="5636972" cy="2492990"/>
          </a:xfrm>
          <a:prstGeom prst="rect">
            <a:avLst/>
          </a:prstGeom>
          <a:noFill/>
        </p:spPr>
        <p:txBody>
          <a:bodyPr wrap="square" rtlCol="0">
            <a:spAutoFit/>
          </a:bodyPr>
          <a:lstStyle/>
          <a:p>
            <a:r>
              <a:rPr lang="en-US" sz="2400" dirty="0" smtClean="0"/>
              <a:t>The author uses the </a:t>
            </a:r>
            <a:r>
              <a:rPr lang="en-US" sz="3200" dirty="0" smtClean="0">
                <a:solidFill>
                  <a:srgbClr val="FABF1E"/>
                </a:solidFill>
              </a:rPr>
              <a:t>(LT) </a:t>
            </a:r>
            <a:r>
              <a:rPr lang="en-US" sz="2400" dirty="0" smtClean="0">
                <a:solidFill>
                  <a:srgbClr val="FBC01E"/>
                </a:solidFill>
              </a:rPr>
              <a:t>emotive word </a:t>
            </a:r>
          </a:p>
          <a:p>
            <a:r>
              <a:rPr lang="en-US" sz="3200" dirty="0" smtClean="0">
                <a:solidFill>
                  <a:srgbClr val="FF0000"/>
                </a:solidFill>
              </a:rPr>
              <a:t>(Q) ‘</a:t>
            </a:r>
            <a:r>
              <a:rPr lang="en-US" sz="2400" dirty="0" smtClean="0">
                <a:solidFill>
                  <a:srgbClr val="FF0000"/>
                </a:solidFill>
              </a:rPr>
              <a:t>slaughter’ </a:t>
            </a:r>
          </a:p>
          <a:p>
            <a:r>
              <a:rPr lang="en-US" sz="3200" dirty="0" smtClean="0">
                <a:solidFill>
                  <a:srgbClr val="008000"/>
                </a:solidFill>
              </a:rPr>
              <a:t>(E) </a:t>
            </a:r>
            <a:r>
              <a:rPr lang="en-US" sz="2400" dirty="0" smtClean="0">
                <a:solidFill>
                  <a:srgbClr val="008000"/>
                </a:solidFill>
              </a:rPr>
              <a:t>to suggest the killing is very violent and brutal</a:t>
            </a:r>
            <a:r>
              <a:rPr lang="en-US" sz="2400" dirty="0" smtClean="0"/>
              <a:t>, </a:t>
            </a:r>
          </a:p>
          <a:p>
            <a:r>
              <a:rPr lang="en-US" sz="3200" dirty="0" smtClean="0">
                <a:solidFill>
                  <a:schemeClr val="tx2">
                    <a:lumMod val="60000"/>
                    <a:lumOff val="40000"/>
                  </a:schemeClr>
                </a:solidFill>
              </a:rPr>
              <a:t>(L) </a:t>
            </a:r>
            <a:r>
              <a:rPr lang="en-US" sz="2400" dirty="0" smtClean="0">
                <a:solidFill>
                  <a:schemeClr val="tx2">
                    <a:lumMod val="60000"/>
                    <a:lumOff val="40000"/>
                  </a:schemeClr>
                </a:solidFill>
              </a:rPr>
              <a:t>which suggests it is cruel.</a:t>
            </a:r>
          </a:p>
        </p:txBody>
      </p:sp>
      <p:sp>
        <p:nvSpPr>
          <p:cNvPr id="8" name="TextBox 7"/>
          <p:cNvSpPr txBox="1"/>
          <p:nvPr/>
        </p:nvSpPr>
        <p:spPr>
          <a:xfrm>
            <a:off x="465667" y="2624668"/>
            <a:ext cx="7704667" cy="1107996"/>
          </a:xfrm>
          <a:prstGeom prst="rect">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US" sz="6600" dirty="0" smtClean="0"/>
              <a:t>Looking deeper</a:t>
            </a:r>
            <a:endParaRPr lang="en-US" sz="6600" dirty="0"/>
          </a:p>
        </p:txBody>
      </p:sp>
      <p:sp>
        <p:nvSpPr>
          <p:cNvPr id="22" name="TextBox 21"/>
          <p:cNvSpPr txBox="1"/>
          <p:nvPr/>
        </p:nvSpPr>
        <p:spPr>
          <a:xfrm>
            <a:off x="6872111" y="4303889"/>
            <a:ext cx="4797777" cy="1661993"/>
          </a:xfrm>
          <a:prstGeom prst="rect">
            <a:avLst/>
          </a:prstGeom>
          <a:noFill/>
        </p:spPr>
        <p:txBody>
          <a:bodyPr wrap="square" rtlCol="0">
            <a:spAutoFit/>
          </a:bodyPr>
          <a:lstStyle/>
          <a:p>
            <a:r>
              <a:rPr lang="en-US" dirty="0" smtClean="0"/>
              <a:t>The </a:t>
            </a:r>
            <a:r>
              <a:rPr lang="en-US" sz="2400" dirty="0" smtClean="0">
                <a:solidFill>
                  <a:srgbClr val="008000"/>
                </a:solidFill>
              </a:rPr>
              <a:t>(E) </a:t>
            </a:r>
            <a:r>
              <a:rPr lang="en-US" dirty="0" smtClean="0"/>
              <a:t>explanation really just defines what the quote means, and defines it in terms of how it relates back to the question. </a:t>
            </a:r>
          </a:p>
          <a:p>
            <a:endParaRPr lang="en-US" dirty="0" smtClean="0"/>
          </a:p>
          <a:p>
            <a:r>
              <a:rPr lang="en-US" sz="2400" b="1" dirty="0" smtClean="0"/>
              <a:t>So slaughter = violence = cruel.  </a:t>
            </a:r>
            <a:endParaRPr lang="en-US" sz="2400" b="1" dirty="0"/>
          </a:p>
        </p:txBody>
      </p:sp>
    </p:spTree>
    <p:extLst>
      <p:ext uri="{BB962C8B-B14F-4D97-AF65-F5344CB8AC3E}">
        <p14:creationId xmlns:p14="http://schemas.microsoft.com/office/powerpoint/2010/main" val="415411917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476925"/>
            <a:ext cx="3498979" cy="2456442"/>
          </a:xfrm>
        </p:spPr>
        <p:txBody>
          <a:bodyPr>
            <a:normAutofit fontScale="90000"/>
          </a:bodyPr>
          <a:lstStyle/>
          <a:p>
            <a:r>
              <a:rPr lang="en-GB" sz="2800" dirty="0" smtClean="0"/>
              <a:t/>
            </a:r>
            <a:br>
              <a:rPr lang="en-GB" sz="2800" dirty="0" smtClean="0"/>
            </a:br>
            <a:r>
              <a:rPr lang="en-GB" sz="2800" dirty="0" smtClean="0"/>
              <a:t>- Emotive word choices</a:t>
            </a:r>
            <a:br>
              <a:rPr lang="en-GB" sz="2800" dirty="0" smtClean="0"/>
            </a:br>
            <a:r>
              <a:rPr lang="en-GB" sz="2800" dirty="0" smtClean="0"/>
              <a:t>- Sarcasm </a:t>
            </a:r>
            <a:br>
              <a:rPr lang="en-GB" sz="2800" dirty="0" smtClean="0"/>
            </a:br>
            <a:r>
              <a:rPr lang="en-GB" sz="2800" dirty="0" smtClean="0"/>
              <a:t>- Sense of urgency </a:t>
            </a:r>
            <a:br>
              <a:rPr lang="en-GB" sz="2800" dirty="0" smtClean="0"/>
            </a:br>
            <a:r>
              <a:rPr lang="en-GB" sz="2800" dirty="0" smtClean="0"/>
              <a:t>- Emotive facts</a:t>
            </a:r>
            <a:br>
              <a:rPr lang="en-GB" sz="2800" dirty="0" smtClean="0"/>
            </a:br>
            <a:r>
              <a:rPr lang="en-GB" sz="2800" dirty="0" smtClean="0"/>
              <a:t>- Challenge  </a:t>
            </a:r>
            <a:endParaRPr lang="en-GB" sz="2800" dirty="0"/>
          </a:p>
        </p:txBody>
      </p:sp>
      <p:sp>
        <p:nvSpPr>
          <p:cNvPr id="3" name="Content Placeholder 2"/>
          <p:cNvSpPr>
            <a:spLocks noGrp="1"/>
          </p:cNvSpPr>
          <p:nvPr>
            <p:ph idx="1"/>
          </p:nvPr>
        </p:nvSpPr>
        <p:spPr>
          <a:xfrm>
            <a:off x="5118447" y="803185"/>
            <a:ext cx="6281873" cy="2639925"/>
          </a:xfrm>
        </p:spPr>
        <p:txBody>
          <a:bodyPr>
            <a:normAutofit lnSpcReduction="10000"/>
          </a:bodyPr>
          <a:lstStyle/>
          <a:p>
            <a:pPr marL="0" indent="0">
              <a:buNone/>
            </a:pPr>
            <a:r>
              <a:rPr lang="en-GB" dirty="0" smtClean="0"/>
              <a:t>Japan is leading the way. Its whaling fleet is firing harpoons right now in the Antarctic Ocean, hunting nearly a thousand minke whales, more than double the number killed last year, all of them under the label of so-called ‘scientific’ whaling – allegedly killing the animals for research purposes. This label is a fiction which fools no one, as more whale meat and whale products end up in Japanese restaurants than in laboratories. </a:t>
            </a:r>
            <a:endParaRPr lang="en-GB" dirty="0"/>
          </a:p>
        </p:txBody>
      </p:sp>
      <p:sp>
        <p:nvSpPr>
          <p:cNvPr id="6"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hunting of whales is </a:t>
            </a:r>
            <a:r>
              <a:rPr lang="en-GB" sz="1800" dirty="0" smtClean="0">
                <a:solidFill>
                  <a:schemeClr val="bg2"/>
                </a:solidFill>
              </a:rPr>
              <a:t>cruel or unacceptable?</a:t>
            </a:r>
            <a:endParaRPr lang="en-GB" sz="1800" dirty="0">
              <a:solidFill>
                <a:schemeClr val="bg2"/>
              </a:solidFill>
            </a:endParaRPr>
          </a:p>
        </p:txBody>
      </p:sp>
      <p:sp>
        <p:nvSpPr>
          <p:cNvPr id="7" name="TextBox 6"/>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4" name="TextBox 3"/>
          <p:cNvSpPr txBox="1"/>
          <p:nvPr/>
        </p:nvSpPr>
        <p:spPr>
          <a:xfrm>
            <a:off x="6829778" y="3697111"/>
            <a:ext cx="2092978"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none" rtlCol="0">
            <a:spAutoFit/>
          </a:bodyPr>
          <a:lstStyle/>
          <a:p>
            <a:r>
              <a:rPr lang="en-US" dirty="0" smtClean="0"/>
              <a:t>Possible response</a:t>
            </a:r>
            <a:endParaRPr lang="en-US" dirty="0"/>
          </a:p>
        </p:txBody>
      </p:sp>
      <p:sp>
        <p:nvSpPr>
          <p:cNvPr id="8" name="TextBox 7"/>
          <p:cNvSpPr txBox="1"/>
          <p:nvPr/>
        </p:nvSpPr>
        <p:spPr>
          <a:xfrm>
            <a:off x="4783667" y="4480278"/>
            <a:ext cx="6371167" cy="1477328"/>
          </a:xfrm>
          <a:prstGeom prst="rect">
            <a:avLst/>
          </a:prstGeom>
          <a:noFill/>
        </p:spPr>
        <p:txBody>
          <a:bodyPr wrap="square" rtlCol="0">
            <a:spAutoFit/>
          </a:bodyPr>
          <a:lstStyle/>
          <a:p>
            <a:r>
              <a:rPr lang="en-US" dirty="0" smtClean="0"/>
              <a:t>The author uses the </a:t>
            </a:r>
            <a:r>
              <a:rPr lang="en-US" dirty="0" smtClean="0">
                <a:solidFill>
                  <a:schemeClr val="accent1"/>
                </a:solidFill>
              </a:rPr>
              <a:t>(LT)..................   </a:t>
            </a:r>
            <a:r>
              <a:rPr lang="is-IS" dirty="0" smtClean="0">
                <a:solidFill>
                  <a:schemeClr val="accent4">
                    <a:lumMod val="60000"/>
                    <a:lumOff val="40000"/>
                  </a:schemeClr>
                </a:solidFill>
              </a:rPr>
              <a:t>’(Q).........................................’ </a:t>
            </a:r>
            <a:r>
              <a:rPr lang="en-US" dirty="0" smtClean="0"/>
              <a:t>to suggest </a:t>
            </a:r>
            <a:r>
              <a:rPr lang="is-IS" dirty="0" smtClean="0">
                <a:solidFill>
                  <a:srgbClr val="008000"/>
                </a:solidFill>
              </a:rPr>
              <a:t>(E)...................................................................................................................... </a:t>
            </a:r>
          </a:p>
          <a:p>
            <a:r>
              <a:rPr lang="en-US" dirty="0" smtClean="0">
                <a:solidFill>
                  <a:schemeClr val="bg2"/>
                </a:solidFill>
              </a:rPr>
              <a:t>w</a:t>
            </a:r>
            <a:r>
              <a:rPr lang="is-IS" dirty="0" smtClean="0">
                <a:solidFill>
                  <a:schemeClr val="bg2"/>
                </a:solidFill>
              </a:rPr>
              <a:t>hich is (L) cruel/unacceptable</a:t>
            </a:r>
            <a:r>
              <a:rPr lang="is-IS" dirty="0" smtClean="0">
                <a:solidFill>
                  <a:schemeClr val="accent1"/>
                </a:solidFill>
              </a:rPr>
              <a:t>.</a:t>
            </a:r>
            <a:endParaRPr lang="en-US" dirty="0">
              <a:solidFill>
                <a:schemeClr val="accent1"/>
              </a:solidFill>
            </a:endParaRPr>
          </a:p>
        </p:txBody>
      </p:sp>
    </p:spTree>
    <p:extLst>
      <p:ext uri="{BB962C8B-B14F-4D97-AF65-F5344CB8AC3E}">
        <p14:creationId xmlns:p14="http://schemas.microsoft.com/office/powerpoint/2010/main" val="393898050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2556" y="1058333"/>
            <a:ext cx="3640666" cy="1171223"/>
          </a:xfrm>
          <a:solidFill>
            <a:schemeClr val="bg1"/>
          </a:solidFill>
        </p:spPr>
        <p:style>
          <a:lnRef idx="2">
            <a:schemeClr val="accent6"/>
          </a:lnRef>
          <a:fillRef idx="1">
            <a:schemeClr val="lt1"/>
          </a:fillRef>
          <a:effectRef idx="0">
            <a:schemeClr val="accent6"/>
          </a:effectRef>
          <a:fontRef idx="minor">
            <a:schemeClr val="dk1"/>
          </a:fontRef>
        </p:style>
        <p:txBody>
          <a:bodyPr>
            <a:noAutofit/>
          </a:bodyPr>
          <a:lstStyle/>
          <a:p>
            <a:pPr algn="l">
              <a:lnSpc>
                <a:spcPct val="110000"/>
              </a:lnSpc>
            </a:pPr>
            <a:r>
              <a:rPr lang="en-GB" sz="1800" dirty="0" smtClean="0">
                <a:solidFill>
                  <a:schemeClr val="tx1"/>
                </a:solidFill>
              </a:rPr>
              <a:t>How does the writer try to persuade the reader that the sport of Mixed Martial Arts </a:t>
            </a:r>
            <a:r>
              <a:rPr lang="en-GB" sz="1800" dirty="0" smtClean="0">
                <a:solidFill>
                  <a:schemeClr val="bg2">
                    <a:lumMod val="75000"/>
                  </a:schemeClr>
                </a:solidFill>
              </a:rPr>
              <a:t>is not a good one?</a:t>
            </a:r>
            <a:endParaRPr lang="en-GB" sz="1800" dirty="0">
              <a:solidFill>
                <a:schemeClr val="bg2">
                  <a:lumMod val="75000"/>
                </a:schemeClr>
              </a:solidFill>
            </a:endParaRPr>
          </a:p>
        </p:txBody>
      </p:sp>
      <p:sp>
        <p:nvSpPr>
          <p:cNvPr id="3" name="Content Placeholder 2"/>
          <p:cNvSpPr>
            <a:spLocks noGrp="1"/>
          </p:cNvSpPr>
          <p:nvPr>
            <p:ph idx="1"/>
          </p:nvPr>
        </p:nvSpPr>
        <p:spPr>
          <a:xfrm>
            <a:off x="5037667" y="1467556"/>
            <a:ext cx="6429022" cy="3128963"/>
          </a:xfrm>
        </p:spPr>
        <p:txBody>
          <a:bodyPr/>
          <a:lstStyle/>
          <a:p>
            <a:pPr marL="0" indent="0">
              <a:buNone/>
            </a:pPr>
            <a:r>
              <a:rPr lang="en-GB" dirty="0"/>
              <a:t>The death of João Carvalho plays out to the backdrop of an orchestra of screaming, excited fans, many of them children. Some leave their seats to run up to the wire mesh surround. Holding it with both hands they howl into the </a:t>
            </a:r>
            <a:r>
              <a:rPr lang="en-GB" dirty="0" smtClean="0"/>
              <a:t>octagon.</a:t>
            </a:r>
            <a:r>
              <a:rPr lang="en-AU" dirty="0" smtClean="0"/>
              <a:t> </a:t>
            </a:r>
            <a:endParaRPr lang="en-US" dirty="0"/>
          </a:p>
        </p:txBody>
      </p:sp>
      <p:sp>
        <p:nvSpPr>
          <p:cNvPr id="5" name="TextBox 4"/>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6" name="TextBox 5"/>
          <p:cNvSpPr txBox="1"/>
          <p:nvPr/>
        </p:nvSpPr>
        <p:spPr>
          <a:xfrm>
            <a:off x="1100667" y="3118556"/>
            <a:ext cx="3090333" cy="1200328"/>
          </a:xfrm>
          <a:prstGeom prst="rect">
            <a:avLst/>
          </a:prstGeom>
          <a:noFill/>
        </p:spPr>
        <p:txBody>
          <a:bodyPr wrap="square" rtlCol="0">
            <a:spAutoFit/>
          </a:bodyPr>
          <a:lstStyle/>
          <a:p>
            <a:pPr marL="285750" indent="-285750" algn="ctr">
              <a:buFontTx/>
              <a:buChar char="-"/>
            </a:pPr>
            <a:r>
              <a:rPr lang="en-US" sz="2400" dirty="0" smtClean="0">
                <a:solidFill>
                  <a:srgbClr val="FFFFFF"/>
                </a:solidFill>
              </a:rPr>
              <a:t>Emotive word choices</a:t>
            </a:r>
          </a:p>
          <a:p>
            <a:pPr marL="285750" indent="-285750" algn="ctr">
              <a:buFontTx/>
              <a:buChar char="-"/>
            </a:pPr>
            <a:r>
              <a:rPr lang="en-US" sz="2400" dirty="0" smtClean="0">
                <a:solidFill>
                  <a:srgbClr val="FFFFFF"/>
                </a:solidFill>
              </a:rPr>
              <a:t>Metaphor </a:t>
            </a:r>
            <a:endParaRPr lang="en-US" sz="2400" dirty="0">
              <a:solidFill>
                <a:srgbClr val="FFFFFF"/>
              </a:solidFill>
            </a:endParaRPr>
          </a:p>
        </p:txBody>
      </p:sp>
      <p:sp>
        <p:nvSpPr>
          <p:cNvPr id="7" name="TextBox 6"/>
          <p:cNvSpPr txBox="1"/>
          <p:nvPr/>
        </p:nvSpPr>
        <p:spPr>
          <a:xfrm>
            <a:off x="4783667" y="4480278"/>
            <a:ext cx="6371167" cy="1477328"/>
          </a:xfrm>
          <a:prstGeom prst="rect">
            <a:avLst/>
          </a:prstGeom>
          <a:noFill/>
        </p:spPr>
        <p:txBody>
          <a:bodyPr wrap="square" rtlCol="0">
            <a:spAutoFit/>
          </a:bodyPr>
          <a:lstStyle/>
          <a:p>
            <a:r>
              <a:rPr lang="en-US" dirty="0" smtClean="0"/>
              <a:t>The author uses the </a:t>
            </a:r>
            <a:r>
              <a:rPr lang="en-US" dirty="0" smtClean="0">
                <a:solidFill>
                  <a:schemeClr val="accent1"/>
                </a:solidFill>
              </a:rPr>
              <a:t>(LT)..................   </a:t>
            </a:r>
            <a:r>
              <a:rPr lang="is-IS" dirty="0" smtClean="0">
                <a:solidFill>
                  <a:schemeClr val="accent4">
                    <a:lumMod val="60000"/>
                    <a:lumOff val="40000"/>
                  </a:schemeClr>
                </a:solidFill>
              </a:rPr>
              <a:t>’(Q).........................................’ </a:t>
            </a:r>
            <a:r>
              <a:rPr lang="en-US" dirty="0" smtClean="0"/>
              <a:t>to suggest </a:t>
            </a:r>
            <a:r>
              <a:rPr lang="is-IS" dirty="0" smtClean="0">
                <a:solidFill>
                  <a:srgbClr val="008000"/>
                </a:solidFill>
              </a:rPr>
              <a:t>(E)...................................................................................................................... </a:t>
            </a:r>
          </a:p>
          <a:p>
            <a:r>
              <a:rPr lang="en-US" dirty="0" smtClean="0">
                <a:solidFill>
                  <a:schemeClr val="bg2"/>
                </a:solidFill>
              </a:rPr>
              <a:t>(L) w</a:t>
            </a:r>
            <a:r>
              <a:rPr lang="is-IS" dirty="0" smtClean="0">
                <a:solidFill>
                  <a:schemeClr val="bg2"/>
                </a:solidFill>
              </a:rPr>
              <a:t>hich suggests the sport is not a good one</a:t>
            </a:r>
            <a:r>
              <a:rPr lang="is-IS" dirty="0" smtClean="0">
                <a:solidFill>
                  <a:schemeClr val="accent1"/>
                </a:solidFill>
              </a:rPr>
              <a:t>.</a:t>
            </a:r>
            <a:endParaRPr lang="en-US" dirty="0">
              <a:solidFill>
                <a:schemeClr val="accent1"/>
              </a:solidFill>
            </a:endParaRPr>
          </a:p>
        </p:txBody>
      </p:sp>
    </p:spTree>
    <p:extLst>
      <p:ext uri="{BB962C8B-B14F-4D97-AF65-F5344CB8AC3E}">
        <p14:creationId xmlns:p14="http://schemas.microsoft.com/office/powerpoint/2010/main" val="252657865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476925"/>
            <a:ext cx="3498979" cy="2456442"/>
          </a:xfrm>
        </p:spPr>
        <p:txBody>
          <a:bodyPr>
            <a:normAutofit/>
          </a:bodyPr>
          <a:lstStyle/>
          <a:p>
            <a:r>
              <a:rPr lang="en-GB" sz="2800" dirty="0" smtClean="0"/>
              <a:t>- Sarcasm </a:t>
            </a:r>
            <a:br>
              <a:rPr lang="en-GB" sz="2800" dirty="0" smtClean="0"/>
            </a:br>
            <a:r>
              <a:rPr lang="en-GB" sz="2800" dirty="0" smtClean="0"/>
              <a:t>- Emotive word choices</a:t>
            </a:r>
            <a:br>
              <a:rPr lang="en-GB" sz="2800" dirty="0" smtClean="0"/>
            </a:br>
            <a:r>
              <a:rPr lang="en-GB" sz="2800" dirty="0" smtClean="0"/>
              <a:t>- Use of significant statistics</a:t>
            </a:r>
            <a:br>
              <a:rPr lang="en-GB" sz="2800" dirty="0" smtClean="0"/>
            </a:br>
            <a:r>
              <a:rPr lang="en-GB" sz="2800" dirty="0" smtClean="0"/>
              <a:t>- Emotive facts </a:t>
            </a:r>
            <a:endParaRPr lang="en-GB" sz="2800" dirty="0"/>
          </a:p>
        </p:txBody>
      </p:sp>
      <p:sp>
        <p:nvSpPr>
          <p:cNvPr id="3" name="Content Placeholder 2"/>
          <p:cNvSpPr>
            <a:spLocks noGrp="1"/>
          </p:cNvSpPr>
          <p:nvPr>
            <p:ph idx="1"/>
          </p:nvPr>
        </p:nvSpPr>
        <p:spPr/>
        <p:txBody>
          <a:bodyPr/>
          <a:lstStyle/>
          <a:p>
            <a:pPr marL="0" indent="0">
              <a:buNone/>
            </a:pPr>
            <a:r>
              <a:rPr lang="en-GB" dirty="0" smtClean="0"/>
              <a:t>Iceland, which started whaling again three years ago, also under the ‘scientific’ label, killed a total of 155 endangered fin whales – the second largest animal on earth after the blue whale – and 39 minke whales last year and is expected to hunt a similar number in the coming year. </a:t>
            </a:r>
            <a:endParaRPr lang="en-GB" dirty="0"/>
          </a:p>
        </p:txBody>
      </p:sp>
      <p:sp>
        <p:nvSpPr>
          <p:cNvPr id="6"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hunting of whales is cruel or unacceptable?</a:t>
            </a:r>
            <a:endParaRPr lang="en-GB" sz="1800" dirty="0"/>
          </a:p>
        </p:txBody>
      </p:sp>
      <p:sp>
        <p:nvSpPr>
          <p:cNvPr id="7" name="TextBox 6"/>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8" name="TextBox 7"/>
          <p:cNvSpPr txBox="1"/>
          <p:nvPr/>
        </p:nvSpPr>
        <p:spPr>
          <a:xfrm>
            <a:off x="4783667" y="4945944"/>
            <a:ext cx="6371167" cy="1477328"/>
          </a:xfrm>
          <a:prstGeom prst="rect">
            <a:avLst/>
          </a:prstGeom>
          <a:noFill/>
        </p:spPr>
        <p:txBody>
          <a:bodyPr wrap="square" rtlCol="0">
            <a:spAutoFit/>
          </a:bodyPr>
          <a:lstStyle/>
          <a:p>
            <a:r>
              <a:rPr lang="en-US" dirty="0" smtClean="0"/>
              <a:t>The author uses the </a:t>
            </a:r>
            <a:r>
              <a:rPr lang="en-US" dirty="0" smtClean="0">
                <a:solidFill>
                  <a:schemeClr val="accent1"/>
                </a:solidFill>
              </a:rPr>
              <a:t>(LT)..................   </a:t>
            </a:r>
            <a:r>
              <a:rPr lang="is-IS" dirty="0" smtClean="0">
                <a:solidFill>
                  <a:schemeClr val="accent4">
                    <a:lumMod val="60000"/>
                    <a:lumOff val="40000"/>
                  </a:schemeClr>
                </a:solidFill>
              </a:rPr>
              <a:t>’(Q).........................................’ </a:t>
            </a:r>
            <a:r>
              <a:rPr lang="en-US" dirty="0" smtClean="0"/>
              <a:t>to suggest </a:t>
            </a:r>
            <a:r>
              <a:rPr lang="is-IS" dirty="0" smtClean="0">
                <a:solidFill>
                  <a:srgbClr val="008000"/>
                </a:solidFill>
              </a:rPr>
              <a:t>(E)...................................................................................................................... </a:t>
            </a:r>
          </a:p>
          <a:p>
            <a:r>
              <a:rPr lang="en-US" dirty="0" smtClean="0">
                <a:solidFill>
                  <a:schemeClr val="bg2"/>
                </a:solidFill>
              </a:rPr>
              <a:t>w</a:t>
            </a:r>
            <a:r>
              <a:rPr lang="is-IS" dirty="0" smtClean="0">
                <a:solidFill>
                  <a:schemeClr val="bg2"/>
                </a:solidFill>
              </a:rPr>
              <a:t>hich is (L) cruel/unacceptable</a:t>
            </a:r>
            <a:r>
              <a:rPr lang="is-IS" dirty="0" smtClean="0">
                <a:solidFill>
                  <a:schemeClr val="accent1"/>
                </a:solidFill>
              </a:rPr>
              <a:t>.</a:t>
            </a:r>
            <a:endParaRPr lang="en-US" dirty="0">
              <a:solidFill>
                <a:schemeClr val="accent1"/>
              </a:solidFill>
            </a:endParaRPr>
          </a:p>
        </p:txBody>
      </p:sp>
    </p:spTree>
    <p:extLst>
      <p:ext uri="{BB962C8B-B14F-4D97-AF65-F5344CB8AC3E}">
        <p14:creationId xmlns:p14="http://schemas.microsoft.com/office/powerpoint/2010/main" val="168061173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2556" y="1058333"/>
            <a:ext cx="3640666" cy="1171223"/>
          </a:xfrm>
          <a:solidFill>
            <a:schemeClr val="bg1"/>
          </a:solidFill>
        </p:spPr>
        <p:style>
          <a:lnRef idx="2">
            <a:schemeClr val="accent6"/>
          </a:lnRef>
          <a:fillRef idx="1">
            <a:schemeClr val="lt1"/>
          </a:fillRef>
          <a:effectRef idx="0">
            <a:schemeClr val="accent6"/>
          </a:effectRef>
          <a:fontRef idx="minor">
            <a:schemeClr val="dk1"/>
          </a:fontRef>
        </p:style>
        <p:txBody>
          <a:bodyPr>
            <a:noAutofit/>
          </a:bodyPr>
          <a:lstStyle/>
          <a:p>
            <a:pPr algn="l">
              <a:lnSpc>
                <a:spcPct val="110000"/>
              </a:lnSpc>
            </a:pPr>
            <a:r>
              <a:rPr lang="en-GB" sz="1800" dirty="0" smtClean="0">
                <a:solidFill>
                  <a:schemeClr val="tx1"/>
                </a:solidFill>
              </a:rPr>
              <a:t>How does the writer try to persuade the reader that the sport of Mixed Martial Arts is not a good one?</a:t>
            </a:r>
            <a:endParaRPr lang="en-GB" sz="1800" dirty="0">
              <a:solidFill>
                <a:schemeClr val="tx1"/>
              </a:solidFill>
            </a:endParaRPr>
          </a:p>
        </p:txBody>
      </p:sp>
      <p:sp>
        <p:nvSpPr>
          <p:cNvPr id="5" name="TextBox 4"/>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7" name="Content Placeholder 2"/>
          <p:cNvSpPr>
            <a:spLocks noGrp="1"/>
          </p:cNvSpPr>
          <p:nvPr>
            <p:ph idx="1"/>
          </p:nvPr>
        </p:nvSpPr>
        <p:spPr>
          <a:xfrm>
            <a:off x="4854222" y="1397000"/>
            <a:ext cx="6499578" cy="3284185"/>
          </a:xfrm>
        </p:spPr>
        <p:txBody>
          <a:bodyPr>
            <a:normAutofit/>
          </a:bodyPr>
          <a:lstStyle/>
          <a:p>
            <a:pPr marL="0" indent="0">
              <a:buNone/>
            </a:pPr>
            <a:r>
              <a:rPr lang="en-GB" dirty="0" err="1"/>
              <a:t>Carvalho</a:t>
            </a:r>
            <a:r>
              <a:rPr lang="en-GB" dirty="0"/>
              <a:t> slumps down by the side of the ring. He is helpless and unable to defend himself. Ward senses his opportunity and falls on to him. He partially holds up the collapsed and dazed </a:t>
            </a:r>
            <a:r>
              <a:rPr lang="en-GB" dirty="0" err="1"/>
              <a:t>Carvalho</a:t>
            </a:r>
            <a:r>
              <a:rPr lang="en-GB" dirty="0"/>
              <a:t> with his heavily tattooed left arm, which fulfils two functions. It presents a clean shot to the right side of </a:t>
            </a:r>
            <a:r>
              <a:rPr lang="en-GB" dirty="0" err="1"/>
              <a:t>Carvalho’s</a:t>
            </a:r>
            <a:r>
              <a:rPr lang="en-GB" dirty="0"/>
              <a:t> exposed head and face because he is held off the canvas. Ward also uses his opponent’s body as leverage to get power into his right-handed punches, which rain down.</a:t>
            </a:r>
            <a:endParaRPr lang="en-AU" dirty="0"/>
          </a:p>
        </p:txBody>
      </p:sp>
      <p:sp>
        <p:nvSpPr>
          <p:cNvPr id="8" name="Title 1"/>
          <p:cNvSpPr txBox="1">
            <a:spLocks/>
          </p:cNvSpPr>
          <p:nvPr/>
        </p:nvSpPr>
        <p:spPr>
          <a:xfrm>
            <a:off x="888631" y="2751667"/>
            <a:ext cx="3498979" cy="2054700"/>
          </a:xfrm>
          <a:prstGeom prst="rect">
            <a:avLst/>
          </a:prstGeom>
        </p:spPr>
        <p:txBody>
          <a:bodyPr vert="horz" lIns="228600" tIns="228600" rIns="228600" bIns="228600" rtlCol="0" anchor="ctr">
            <a:noAutofit/>
          </a:bodyPr>
          <a:lstStyle>
            <a:lvl1pPr algn="ctr" defTabSz="914400" rtl="0" eaLnBrk="1" latinLnBrk="0" hangingPunct="1">
              <a:lnSpc>
                <a:spcPct val="85000"/>
              </a:lnSpc>
              <a:spcBef>
                <a:spcPct val="0"/>
              </a:spcBef>
              <a:buNone/>
              <a:defRPr sz="4000" b="0" i="0" kern="1200" cap="none" spc="-150">
                <a:solidFill>
                  <a:srgbClr val="FFFEFF"/>
                </a:solidFill>
                <a:effectLst/>
                <a:latin typeface="+mj-lt"/>
                <a:ea typeface="+mj-ea"/>
                <a:cs typeface="+mj-cs"/>
              </a:defRPr>
            </a:lvl1pPr>
          </a:lstStyle>
          <a:p>
            <a:r>
              <a:rPr lang="en-GB" sz="2800" dirty="0" smtClean="0"/>
              <a:t>- Emotive word choices</a:t>
            </a:r>
          </a:p>
          <a:p>
            <a:r>
              <a:rPr lang="en-GB" sz="2800" dirty="0" smtClean="0"/>
              <a:t>- List like action</a:t>
            </a:r>
            <a:endParaRPr lang="en-GB" sz="2800" dirty="0"/>
          </a:p>
          <a:p>
            <a:r>
              <a:rPr lang="en-GB" sz="2800" dirty="0" smtClean="0"/>
              <a:t>- Bias </a:t>
            </a:r>
            <a:endParaRPr lang="en-GB" sz="2800" dirty="0"/>
          </a:p>
          <a:p>
            <a:r>
              <a:rPr lang="en-GB" sz="2800" dirty="0" smtClean="0"/>
              <a:t>- Metaphor </a:t>
            </a:r>
          </a:p>
          <a:p>
            <a:pPr algn="l"/>
            <a:endParaRPr lang="en-GB" sz="2800" dirty="0"/>
          </a:p>
        </p:txBody>
      </p:sp>
    </p:spTree>
    <p:extLst>
      <p:ext uri="{BB962C8B-B14F-4D97-AF65-F5344CB8AC3E}">
        <p14:creationId xmlns:p14="http://schemas.microsoft.com/office/powerpoint/2010/main" val="203422338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 Emotive word choices</a:t>
            </a:r>
            <a:br>
              <a:rPr lang="en-GB" sz="2800" dirty="0" smtClean="0"/>
            </a:br>
            <a:r>
              <a:rPr lang="en-GB" sz="2800" dirty="0" smtClean="0"/>
              <a:t>- Use of expert (ethos)</a:t>
            </a:r>
            <a:br>
              <a:rPr lang="en-GB" sz="2800" dirty="0" smtClean="0"/>
            </a:br>
            <a:r>
              <a:rPr lang="en-GB" sz="2800" dirty="0" smtClean="0"/>
              <a:t>- Call to action</a:t>
            </a:r>
            <a:br>
              <a:rPr lang="en-GB" sz="2800" dirty="0" smtClean="0"/>
            </a:br>
            <a:r>
              <a:rPr lang="en-GB" sz="2800" dirty="0" smtClean="0"/>
              <a:t>- Use of logic (logos)</a:t>
            </a:r>
            <a:endParaRPr lang="en-GB" sz="2800" dirty="0"/>
          </a:p>
        </p:txBody>
      </p:sp>
      <p:sp>
        <p:nvSpPr>
          <p:cNvPr id="3" name="Content Placeholder 2"/>
          <p:cNvSpPr>
            <a:spLocks noGrp="1"/>
          </p:cNvSpPr>
          <p:nvPr>
            <p:ph idx="1"/>
          </p:nvPr>
        </p:nvSpPr>
        <p:spPr/>
        <p:txBody>
          <a:bodyPr/>
          <a:lstStyle/>
          <a:p>
            <a:pPr marL="0" indent="0">
              <a:buNone/>
            </a:pPr>
            <a:r>
              <a:rPr lang="en-GB" dirty="0" smtClean="0"/>
              <a:t>That all adds up to by far the bloodiest bout of whale slaughter since the days of full-scale commercial whaling and has greatly angered environmental campaigners.</a:t>
            </a:r>
          </a:p>
          <a:p>
            <a:pPr marL="0" indent="0">
              <a:buNone/>
            </a:pPr>
            <a:endParaRPr lang="en-GB" dirty="0"/>
          </a:p>
          <a:p>
            <a:pPr marL="0" indent="0">
              <a:buNone/>
            </a:pPr>
            <a:r>
              <a:rPr lang="en-GB" dirty="0" smtClean="0"/>
              <a:t>‘People should wake up to the scale of what is happening this year’, said a spokesman for Greenpeace UK. ‘Politicians who are supposed to be anti-whaling especially need to wake up to it, and press their governments to put as much effort into saving the world’s whale populations as the whaling countries are doing to exploit them.’</a:t>
            </a:r>
            <a:endParaRPr lang="en-GB" dirty="0"/>
          </a:p>
        </p:txBody>
      </p:sp>
      <p:sp>
        <p:nvSpPr>
          <p:cNvPr id="6"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hunting of whales is cruel or unacceptable?</a:t>
            </a:r>
            <a:endParaRPr lang="en-GB" sz="1800" dirty="0"/>
          </a:p>
        </p:txBody>
      </p:sp>
      <p:sp>
        <p:nvSpPr>
          <p:cNvPr id="7" name="TextBox 6"/>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Tree>
    <p:extLst>
      <p:ext uri="{BB962C8B-B14F-4D97-AF65-F5344CB8AC3E}">
        <p14:creationId xmlns:p14="http://schemas.microsoft.com/office/powerpoint/2010/main" val="163651167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smtClean="0"/>
              <a:t>- Emotive word choice</a:t>
            </a:r>
            <a:br>
              <a:rPr lang="en-GB" sz="2800" dirty="0" smtClean="0"/>
            </a:br>
            <a:r>
              <a:rPr lang="en-GB" sz="2800" dirty="0" smtClean="0"/>
              <a:t>- Contradiction</a:t>
            </a:r>
            <a:br>
              <a:rPr lang="en-GB" sz="2800" dirty="0" smtClean="0"/>
            </a:br>
            <a:r>
              <a:rPr lang="en-GB" sz="2800" dirty="0" smtClean="0"/>
              <a:t> and the response to it </a:t>
            </a:r>
            <a:endParaRPr lang="en-GB" sz="2800" dirty="0"/>
          </a:p>
        </p:txBody>
      </p:sp>
      <p:sp>
        <p:nvSpPr>
          <p:cNvPr id="5"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hunting of whales is cruel or unacceptable?</a:t>
            </a:r>
            <a:endParaRPr lang="en-GB" sz="1800" dirty="0"/>
          </a:p>
        </p:txBody>
      </p:sp>
      <p:sp>
        <p:nvSpPr>
          <p:cNvPr id="7" name="TextBox 6"/>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3" name="TextBox 2"/>
          <p:cNvSpPr txBox="1"/>
          <p:nvPr/>
        </p:nvSpPr>
        <p:spPr>
          <a:xfrm>
            <a:off x="5277557" y="1876777"/>
            <a:ext cx="6251222" cy="2077492"/>
          </a:xfrm>
          <a:prstGeom prst="rect">
            <a:avLst/>
          </a:prstGeom>
          <a:noFill/>
        </p:spPr>
        <p:txBody>
          <a:bodyPr wrap="square" rtlCol="0">
            <a:spAutoFit/>
          </a:bodyPr>
          <a:lstStyle/>
          <a:p>
            <a:pPr>
              <a:lnSpc>
                <a:spcPct val="120000"/>
              </a:lnSpc>
            </a:pPr>
            <a:r>
              <a:rPr lang="en-US" dirty="0" smtClean="0"/>
              <a:t>Another marine conservation group, Sea Shepherd, has also been taking direct action to prevent the slaughter of whales in the Faroe Islands, a self-governing nation in the kingdom of Denmark. Although whaling is illegal in Denmark, the annual killing of pilot whales is allowed in the Faroe Islands. </a:t>
            </a:r>
            <a:endParaRPr lang="en-US" dirty="0"/>
          </a:p>
        </p:txBody>
      </p:sp>
    </p:spTree>
    <p:extLst>
      <p:ext uri="{BB962C8B-B14F-4D97-AF65-F5344CB8AC3E}">
        <p14:creationId xmlns:p14="http://schemas.microsoft.com/office/powerpoint/2010/main" val="38556161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68333" y="1721556"/>
            <a:ext cx="6570133" cy="3255963"/>
          </a:xfrm>
        </p:spPr>
        <p:txBody>
          <a:bodyPr>
            <a:normAutofit/>
          </a:bodyPr>
          <a:lstStyle/>
          <a:p>
            <a:pPr marL="0" indent="0">
              <a:buNone/>
            </a:pPr>
            <a:r>
              <a:rPr lang="en-GB" dirty="0"/>
              <a:t>The savagery of </a:t>
            </a:r>
            <a:r>
              <a:rPr lang="en-GB" dirty="0" err="1"/>
              <a:t>Carvalho’s</a:t>
            </a:r>
            <a:r>
              <a:rPr lang="en-GB" dirty="0"/>
              <a:t> beating and the glee of the young fans, unaware of what was unfolding but nonetheless aroused and stimulated by the extraordinary violence and perhaps now traumatised, will be seen in the broader sense as a calamitous and indefensible episode in Dublin. There is no precedent in organised sport where punching a defenceless opponent nine times on the ground when he has collapsed but is conscious is acceptable. It is crossing the line</a:t>
            </a:r>
            <a:r>
              <a:rPr lang="en-GB" dirty="0" smtClean="0"/>
              <a:t>.</a:t>
            </a:r>
          </a:p>
          <a:p>
            <a:pPr marL="0" indent="0">
              <a:buNone/>
            </a:pPr>
            <a:endParaRPr lang="en-GB" dirty="0"/>
          </a:p>
          <a:p>
            <a:pPr marL="0" indent="0">
              <a:buNone/>
            </a:pPr>
            <a:endParaRPr lang="en-AU" dirty="0"/>
          </a:p>
        </p:txBody>
      </p:sp>
      <p:sp>
        <p:nvSpPr>
          <p:cNvPr id="2" name="Title 1"/>
          <p:cNvSpPr>
            <a:spLocks noGrp="1"/>
          </p:cNvSpPr>
          <p:nvPr>
            <p:ph type="title"/>
          </p:nvPr>
        </p:nvSpPr>
        <p:spPr/>
        <p:txBody>
          <a:bodyPr>
            <a:normAutofit/>
          </a:bodyPr>
          <a:lstStyle/>
          <a:p>
            <a:r>
              <a:rPr lang="en-US" sz="2400" dirty="0" smtClean="0"/>
              <a:t>- Emotive word choices</a:t>
            </a:r>
            <a:br>
              <a:rPr lang="en-US" sz="2400" dirty="0" smtClean="0"/>
            </a:br>
            <a:r>
              <a:rPr lang="en-US" sz="2400" dirty="0" smtClean="0"/>
              <a:t>- Contrast </a:t>
            </a:r>
            <a:br>
              <a:rPr lang="en-US" sz="2400" dirty="0" smtClean="0"/>
            </a:br>
            <a:r>
              <a:rPr lang="en-US" sz="2400" dirty="0" smtClean="0"/>
              <a:t>- Appeal to morals and values </a:t>
            </a:r>
            <a:br>
              <a:rPr lang="en-US" sz="2400" dirty="0" smtClean="0"/>
            </a:br>
            <a:r>
              <a:rPr lang="en-US" sz="2400" dirty="0" smtClean="0"/>
              <a:t>- Short sentence</a:t>
            </a:r>
            <a:endParaRPr lang="en-US" sz="2400" dirty="0"/>
          </a:p>
        </p:txBody>
      </p:sp>
      <p:sp>
        <p:nvSpPr>
          <p:cNvPr id="6" name="TextBox 5"/>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7"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sport of Mixed Martial Arts is wrong?</a:t>
            </a:r>
            <a:endParaRPr lang="en-GB" sz="1800" dirty="0"/>
          </a:p>
        </p:txBody>
      </p:sp>
      <p:sp>
        <p:nvSpPr>
          <p:cNvPr id="8" name="TextBox 7"/>
          <p:cNvSpPr txBox="1"/>
          <p:nvPr/>
        </p:nvSpPr>
        <p:spPr>
          <a:xfrm>
            <a:off x="5009445" y="5192889"/>
            <a:ext cx="3788217" cy="461665"/>
          </a:xfrm>
          <a:prstGeom prst="rect">
            <a:avLst/>
          </a:prstGeom>
          <a:noFill/>
        </p:spPr>
        <p:txBody>
          <a:bodyPr wrap="none" rtlCol="0">
            <a:spAutoFit/>
          </a:bodyPr>
          <a:lstStyle/>
          <a:p>
            <a:r>
              <a:rPr lang="en-US" sz="1200" dirty="0" smtClean="0"/>
              <a:t>Calamitous = causing great confusion and disorder</a:t>
            </a:r>
          </a:p>
          <a:p>
            <a:r>
              <a:rPr lang="en-US" sz="1200" dirty="0" smtClean="0"/>
              <a:t>Precedent = coming before/ setting a standard</a:t>
            </a:r>
            <a:endParaRPr lang="en-US" sz="1200" dirty="0"/>
          </a:p>
        </p:txBody>
      </p:sp>
    </p:spTree>
    <p:extLst>
      <p:ext uri="{BB962C8B-B14F-4D97-AF65-F5344CB8AC3E}">
        <p14:creationId xmlns:p14="http://schemas.microsoft.com/office/powerpoint/2010/main" val="159814355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68333" y="856192"/>
            <a:ext cx="6570133" cy="5074825"/>
          </a:xfrm>
        </p:spPr>
        <p:txBody>
          <a:bodyPr>
            <a:noAutofit/>
          </a:bodyPr>
          <a:lstStyle/>
          <a:p>
            <a:pPr marL="0" indent="0">
              <a:buNone/>
            </a:pPr>
            <a:r>
              <a:rPr lang="en-GB" sz="1600" dirty="0"/>
              <a:t>The savagery of </a:t>
            </a:r>
            <a:r>
              <a:rPr lang="en-GB" sz="1600" dirty="0" err="1"/>
              <a:t>Carvalho’s</a:t>
            </a:r>
            <a:r>
              <a:rPr lang="en-GB" sz="1600" dirty="0"/>
              <a:t> beating and the glee of the young fans, unaware of what was unfolding but nonetheless aroused and stimulated by the extraordinary violence and perhaps now traumatised, will be seen in the broader sense as a calamitous and indefensible episode in Dublin. There is no precedent in organised sport where punching a defenceless opponent nine times on the ground when he has collapsed but is conscious is acceptable. It is crossing the line</a:t>
            </a:r>
            <a:r>
              <a:rPr lang="en-GB" sz="1600" dirty="0" smtClean="0"/>
              <a:t>.</a:t>
            </a:r>
          </a:p>
          <a:p>
            <a:pPr marL="0" indent="0">
              <a:buNone/>
            </a:pPr>
            <a:r>
              <a:rPr lang="en-GB" sz="1600" dirty="0" smtClean="0"/>
              <a:t>The author </a:t>
            </a:r>
            <a:r>
              <a:rPr lang="en-GB" sz="1600" dirty="0" smtClean="0">
                <a:solidFill>
                  <a:schemeClr val="accent6"/>
                </a:solidFill>
              </a:rPr>
              <a:t>uses the emotive word </a:t>
            </a:r>
            <a:r>
              <a:rPr lang="en-GB" sz="1600" dirty="0" smtClean="0">
                <a:solidFill>
                  <a:schemeClr val="accent4"/>
                </a:solidFill>
              </a:rPr>
              <a:t>savagery</a:t>
            </a:r>
            <a:r>
              <a:rPr lang="en-GB" sz="1600" dirty="0" smtClean="0"/>
              <a:t> in describing the beating </a:t>
            </a:r>
            <a:r>
              <a:rPr lang="en-GB" sz="1600" dirty="0" smtClean="0">
                <a:solidFill>
                  <a:srgbClr val="00B050"/>
                </a:solidFill>
              </a:rPr>
              <a:t>to evoke a sense of violence connected to the ‘beating’, another emotive word</a:t>
            </a:r>
            <a:r>
              <a:rPr lang="en-GB" sz="1600" dirty="0" smtClean="0"/>
              <a:t>, </a:t>
            </a:r>
            <a:r>
              <a:rPr lang="en-GB" sz="1600" dirty="0" smtClean="0">
                <a:solidFill>
                  <a:schemeClr val="bg2"/>
                </a:solidFill>
              </a:rPr>
              <a:t>which indicates he is against MMA</a:t>
            </a:r>
            <a:r>
              <a:rPr lang="en-GB" sz="1600" dirty="0" smtClean="0"/>
              <a:t>. </a:t>
            </a:r>
          </a:p>
          <a:p>
            <a:pPr marL="0" indent="0">
              <a:buNone/>
            </a:pPr>
            <a:r>
              <a:rPr lang="en-GB" sz="1600" dirty="0" smtClean="0"/>
              <a:t>He calls the violence ‘extraordinary’, which means it is unique, again indicating he is against the sport.</a:t>
            </a:r>
          </a:p>
          <a:p>
            <a:pPr marL="0" indent="0">
              <a:buNone/>
            </a:pPr>
            <a:r>
              <a:rPr lang="en-GB" sz="1600" dirty="0" smtClean="0"/>
              <a:t>He uses the short sentence at the end of the text to add emphasis to his view that the sport is wrong, as it suggests that the violence has gone too far.</a:t>
            </a:r>
          </a:p>
          <a:p>
            <a:pPr marL="0" indent="0">
              <a:buNone/>
            </a:pPr>
            <a:r>
              <a:rPr lang="en-GB" sz="1600" dirty="0" smtClean="0"/>
              <a:t>He uses the emotive word ‘traumatised’ to suggest the children watching the event have been potentially mentally scarred by the violence, which indicates he is against MMA. </a:t>
            </a:r>
          </a:p>
          <a:p>
            <a:pPr marL="0" indent="0">
              <a:buNone/>
            </a:pPr>
            <a:r>
              <a:rPr lang="en-GB" sz="1600" dirty="0" smtClean="0"/>
              <a:t>The author reiterates/uses repetition of the number of punches endured by the man to emphasise the unacceptable large amount of punches, proving he is against MMA.</a:t>
            </a:r>
            <a:endParaRPr lang="en-GB" sz="1600" dirty="0"/>
          </a:p>
          <a:p>
            <a:pPr marL="0" indent="0">
              <a:buNone/>
            </a:pPr>
            <a:endParaRPr lang="en-AU" sz="1600" dirty="0"/>
          </a:p>
        </p:txBody>
      </p:sp>
      <p:sp>
        <p:nvSpPr>
          <p:cNvPr id="2" name="Title 1"/>
          <p:cNvSpPr>
            <a:spLocks noGrp="1"/>
          </p:cNvSpPr>
          <p:nvPr>
            <p:ph type="title"/>
          </p:nvPr>
        </p:nvSpPr>
        <p:spPr/>
        <p:txBody>
          <a:bodyPr>
            <a:normAutofit/>
          </a:bodyPr>
          <a:lstStyle/>
          <a:p>
            <a:r>
              <a:rPr lang="en-US" sz="2400" dirty="0" smtClean="0"/>
              <a:t>- Emotive word choices</a:t>
            </a:r>
            <a:br>
              <a:rPr lang="en-US" sz="2400" dirty="0" smtClean="0"/>
            </a:br>
            <a:r>
              <a:rPr lang="en-US" sz="2400" dirty="0" smtClean="0"/>
              <a:t>- Contrast </a:t>
            </a:r>
            <a:br>
              <a:rPr lang="en-US" sz="2400" dirty="0" smtClean="0"/>
            </a:br>
            <a:r>
              <a:rPr lang="en-US" sz="2400" dirty="0" smtClean="0"/>
              <a:t>- Appeal to morals and values </a:t>
            </a:r>
            <a:br>
              <a:rPr lang="en-US" sz="2400" dirty="0" smtClean="0"/>
            </a:br>
            <a:r>
              <a:rPr lang="en-US" sz="2400" dirty="0" smtClean="0"/>
              <a:t>- Short sentence</a:t>
            </a:r>
            <a:endParaRPr lang="en-US" sz="2400" dirty="0"/>
          </a:p>
        </p:txBody>
      </p:sp>
      <p:sp>
        <p:nvSpPr>
          <p:cNvPr id="6" name="TextBox 5"/>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7"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sport of Mixed Martial Arts is wrong?</a:t>
            </a:r>
            <a:endParaRPr lang="en-GB" sz="1800" dirty="0"/>
          </a:p>
        </p:txBody>
      </p:sp>
      <p:sp>
        <p:nvSpPr>
          <p:cNvPr id="8" name="TextBox 7"/>
          <p:cNvSpPr txBox="1"/>
          <p:nvPr/>
        </p:nvSpPr>
        <p:spPr>
          <a:xfrm>
            <a:off x="538113" y="5576612"/>
            <a:ext cx="3788217" cy="461665"/>
          </a:xfrm>
          <a:prstGeom prst="rect">
            <a:avLst/>
          </a:prstGeom>
          <a:noFill/>
        </p:spPr>
        <p:txBody>
          <a:bodyPr wrap="none" rtlCol="0">
            <a:spAutoFit/>
          </a:bodyPr>
          <a:lstStyle/>
          <a:p>
            <a:r>
              <a:rPr lang="en-US" sz="1200" dirty="0" smtClean="0"/>
              <a:t>Calamitous = causing great confusion and disorder</a:t>
            </a:r>
          </a:p>
          <a:p>
            <a:r>
              <a:rPr lang="en-US" sz="1200" dirty="0" smtClean="0"/>
              <a:t>Precedent = coming before/ setting a standard</a:t>
            </a:r>
            <a:endParaRPr lang="en-US" sz="1200" dirty="0"/>
          </a:p>
        </p:txBody>
      </p:sp>
    </p:spTree>
    <p:extLst>
      <p:ext uri="{BB962C8B-B14F-4D97-AF65-F5344CB8AC3E}">
        <p14:creationId xmlns:p14="http://schemas.microsoft.com/office/powerpoint/2010/main" val="407896785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smtClean="0"/>
              <a:t>- Emotive word choices</a:t>
            </a:r>
            <a:br>
              <a:rPr lang="en-GB" sz="2800" dirty="0" smtClean="0"/>
            </a:br>
            <a:r>
              <a:rPr lang="en-GB" sz="2800" dirty="0" smtClean="0"/>
              <a:t>- Significant statistics </a:t>
            </a:r>
            <a:br>
              <a:rPr lang="en-GB" sz="2800" dirty="0" smtClean="0"/>
            </a:br>
            <a:r>
              <a:rPr lang="en-GB" sz="2800" dirty="0" smtClean="0"/>
              <a:t>- Use of ethos </a:t>
            </a:r>
            <a:endParaRPr lang="en-GB" sz="2800" dirty="0"/>
          </a:p>
        </p:txBody>
      </p:sp>
      <p:sp>
        <p:nvSpPr>
          <p:cNvPr id="5"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hunting of whales is cruel or unacceptable?</a:t>
            </a:r>
            <a:endParaRPr lang="en-GB" sz="1800" dirty="0"/>
          </a:p>
        </p:txBody>
      </p:sp>
      <p:sp>
        <p:nvSpPr>
          <p:cNvPr id="7" name="TextBox 6"/>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3" name="TextBox 2"/>
          <p:cNvSpPr txBox="1"/>
          <p:nvPr/>
        </p:nvSpPr>
        <p:spPr>
          <a:xfrm>
            <a:off x="5277557" y="1876777"/>
            <a:ext cx="6251222" cy="2409891"/>
          </a:xfrm>
          <a:prstGeom prst="rect">
            <a:avLst/>
          </a:prstGeom>
          <a:noFill/>
        </p:spPr>
        <p:txBody>
          <a:bodyPr wrap="square" rtlCol="0">
            <a:spAutoFit/>
          </a:bodyPr>
          <a:lstStyle/>
          <a:p>
            <a:pPr>
              <a:lnSpc>
                <a:spcPct val="120000"/>
              </a:lnSpc>
            </a:pPr>
            <a:r>
              <a:rPr lang="en-US" dirty="0" smtClean="0"/>
              <a:t>As many as 250 whales were reportedly massacred on two beaches in the Faroe Islands in July, where locals savagely killed all of the pilot whales. The horrific scenes were filmed by activists from Sea Shepherd and published on the internet. The film footage shows how the innocent whales were herded inshore by small boats and forced to swim towards the beaches.  </a:t>
            </a:r>
            <a:endParaRPr lang="en-US" dirty="0"/>
          </a:p>
        </p:txBody>
      </p:sp>
    </p:spTree>
    <p:extLst>
      <p:ext uri="{BB962C8B-B14F-4D97-AF65-F5344CB8AC3E}">
        <p14:creationId xmlns:p14="http://schemas.microsoft.com/office/powerpoint/2010/main" val="51756310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smtClean="0"/>
              <a:t>- Emotive word choices</a:t>
            </a:r>
            <a:br>
              <a:rPr lang="en-GB" sz="2800" dirty="0" smtClean="0"/>
            </a:br>
            <a:r>
              <a:rPr lang="en-GB" sz="2800" dirty="0" smtClean="0"/>
              <a:t>- Appeal to justice</a:t>
            </a:r>
            <a:br>
              <a:rPr lang="en-GB" sz="2800" dirty="0" smtClean="0"/>
            </a:br>
            <a:endParaRPr lang="en-GB" sz="2800" dirty="0"/>
          </a:p>
        </p:txBody>
      </p:sp>
      <p:sp>
        <p:nvSpPr>
          <p:cNvPr id="5"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hunting of whales is cruel or unacceptable?</a:t>
            </a:r>
            <a:endParaRPr lang="en-GB" sz="1800" dirty="0"/>
          </a:p>
        </p:txBody>
      </p:sp>
      <p:sp>
        <p:nvSpPr>
          <p:cNvPr id="7" name="TextBox 6"/>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3" name="TextBox 2"/>
          <p:cNvSpPr txBox="1"/>
          <p:nvPr/>
        </p:nvSpPr>
        <p:spPr>
          <a:xfrm>
            <a:off x="5277557" y="1876777"/>
            <a:ext cx="6251222" cy="2077492"/>
          </a:xfrm>
          <a:prstGeom prst="rect">
            <a:avLst/>
          </a:prstGeom>
          <a:noFill/>
        </p:spPr>
        <p:txBody>
          <a:bodyPr wrap="square" rtlCol="0">
            <a:spAutoFit/>
          </a:bodyPr>
          <a:lstStyle/>
          <a:p>
            <a:pPr>
              <a:lnSpc>
                <a:spcPct val="120000"/>
              </a:lnSpc>
            </a:pPr>
            <a:r>
              <a:rPr lang="en-US" dirty="0" smtClean="0"/>
              <a:t>The locals, many of whom were dressed in full wetsuits, waded into the water and violently dragged the distressed animals up the beach, where they were ruthlessly slaughtered. Five members of the Sea Shepherd group were arrested as they tried to stop the gruesome spectacle. </a:t>
            </a:r>
            <a:endParaRPr lang="en-US" dirty="0"/>
          </a:p>
        </p:txBody>
      </p:sp>
    </p:spTree>
    <p:extLst>
      <p:ext uri="{BB962C8B-B14F-4D97-AF65-F5344CB8AC3E}">
        <p14:creationId xmlns:p14="http://schemas.microsoft.com/office/powerpoint/2010/main" val="61703973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smtClean="0"/>
              <a:t>- Emotive word choices</a:t>
            </a:r>
            <a:br>
              <a:rPr lang="en-GB" sz="2800" dirty="0" smtClean="0"/>
            </a:br>
            <a:r>
              <a:rPr lang="en-GB" sz="2800" dirty="0" smtClean="0"/>
              <a:t>- Appeal to justice</a:t>
            </a:r>
            <a:br>
              <a:rPr lang="en-GB" sz="2800" dirty="0" smtClean="0"/>
            </a:br>
            <a:endParaRPr lang="en-GB" sz="2800" dirty="0"/>
          </a:p>
        </p:txBody>
      </p:sp>
      <p:sp>
        <p:nvSpPr>
          <p:cNvPr id="5"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hunting of whales is cruel or unacceptable?</a:t>
            </a:r>
            <a:endParaRPr lang="en-GB" sz="1800" dirty="0"/>
          </a:p>
        </p:txBody>
      </p:sp>
      <p:sp>
        <p:nvSpPr>
          <p:cNvPr id="7" name="TextBox 6"/>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3" name="TextBox 2"/>
          <p:cNvSpPr txBox="1"/>
          <p:nvPr/>
        </p:nvSpPr>
        <p:spPr>
          <a:xfrm>
            <a:off x="5277557" y="1876777"/>
            <a:ext cx="6251222" cy="1745093"/>
          </a:xfrm>
          <a:prstGeom prst="rect">
            <a:avLst/>
          </a:prstGeom>
          <a:noFill/>
        </p:spPr>
        <p:txBody>
          <a:bodyPr wrap="square" rtlCol="0">
            <a:spAutoFit/>
          </a:bodyPr>
          <a:lstStyle/>
          <a:p>
            <a:pPr>
              <a:lnSpc>
                <a:spcPct val="120000"/>
              </a:lnSpc>
            </a:pPr>
            <a:r>
              <a:rPr lang="en-US" dirty="0" smtClean="0"/>
              <a:t>The captain of one of the Sea Shepherd boats said he believed two Danish naval vessels were in the area when the hunt took place. He said, ‘It was perfectly clear to me that the slaughter proceeded with the full consent of the Danish Navy.’</a:t>
            </a:r>
            <a:endParaRPr lang="en-US" dirty="0"/>
          </a:p>
        </p:txBody>
      </p:sp>
    </p:spTree>
    <p:extLst>
      <p:ext uri="{BB962C8B-B14F-4D97-AF65-F5344CB8AC3E}">
        <p14:creationId xmlns:p14="http://schemas.microsoft.com/office/powerpoint/2010/main" val="246738000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smtClean="0"/>
              <a:t>- Emotive word choices</a:t>
            </a:r>
            <a:br>
              <a:rPr lang="en-GB" sz="2800" dirty="0" smtClean="0"/>
            </a:br>
            <a:r>
              <a:rPr lang="en-GB" sz="2800" dirty="0" smtClean="0"/>
              <a:t>- Appeal to justice</a:t>
            </a:r>
            <a:br>
              <a:rPr lang="en-GB" sz="2800" dirty="0" smtClean="0"/>
            </a:br>
            <a:r>
              <a:rPr lang="en-GB" sz="2800" dirty="0" smtClean="0"/>
              <a:t>- Bias </a:t>
            </a:r>
            <a:br>
              <a:rPr lang="en-GB" sz="2800" dirty="0" smtClean="0"/>
            </a:br>
            <a:endParaRPr lang="en-GB" sz="2800" dirty="0"/>
          </a:p>
        </p:txBody>
      </p:sp>
      <p:sp>
        <p:nvSpPr>
          <p:cNvPr id="5"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hunting of whales is cruel or unacceptable?</a:t>
            </a:r>
            <a:endParaRPr lang="en-GB" sz="1800" dirty="0"/>
          </a:p>
        </p:txBody>
      </p:sp>
      <p:sp>
        <p:nvSpPr>
          <p:cNvPr id="7" name="TextBox 6"/>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3" name="TextBox 2"/>
          <p:cNvSpPr txBox="1"/>
          <p:nvPr/>
        </p:nvSpPr>
        <p:spPr>
          <a:xfrm>
            <a:off x="5277557" y="1876777"/>
            <a:ext cx="6251222" cy="1745093"/>
          </a:xfrm>
          <a:prstGeom prst="rect">
            <a:avLst/>
          </a:prstGeom>
          <a:noFill/>
        </p:spPr>
        <p:txBody>
          <a:bodyPr wrap="square" rtlCol="0">
            <a:spAutoFit/>
          </a:bodyPr>
          <a:lstStyle/>
          <a:p>
            <a:pPr>
              <a:lnSpc>
                <a:spcPct val="120000"/>
              </a:lnSpc>
            </a:pPr>
            <a:r>
              <a:rPr lang="en-US" dirty="0" smtClean="0"/>
              <a:t>How much longer can the government of Denmark continue its arrogant support of this bloody practice, which is in direct conflict with its commitments to international law? All decent people should see that the hunting of whales is cruel and unacceptable.</a:t>
            </a:r>
            <a:endParaRPr lang="en-US" dirty="0"/>
          </a:p>
        </p:txBody>
      </p:sp>
    </p:spTree>
    <p:extLst>
      <p:ext uri="{BB962C8B-B14F-4D97-AF65-F5344CB8AC3E}">
        <p14:creationId xmlns:p14="http://schemas.microsoft.com/office/powerpoint/2010/main" val="13433102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smtClean="0"/>
              <a:t>- Emotive word choices</a:t>
            </a:r>
            <a:br>
              <a:rPr lang="en-GB" sz="2800" dirty="0" smtClean="0"/>
            </a:br>
            <a:r>
              <a:rPr lang="en-GB" sz="2800" dirty="0" smtClean="0"/>
              <a:t>- Contrast </a:t>
            </a:r>
            <a:br>
              <a:rPr lang="en-GB" sz="2800" dirty="0" smtClean="0"/>
            </a:br>
            <a:endParaRPr lang="en-GB" sz="2800" dirty="0"/>
          </a:p>
        </p:txBody>
      </p:sp>
      <p:sp>
        <p:nvSpPr>
          <p:cNvPr id="5"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balloon flight was difficult?</a:t>
            </a:r>
            <a:endParaRPr lang="en-GB" sz="1800" dirty="0"/>
          </a:p>
        </p:txBody>
      </p:sp>
      <p:sp>
        <p:nvSpPr>
          <p:cNvPr id="7" name="TextBox 6"/>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3" name="TextBox 2"/>
          <p:cNvSpPr txBox="1"/>
          <p:nvPr/>
        </p:nvSpPr>
        <p:spPr>
          <a:xfrm>
            <a:off x="5277557" y="1876777"/>
            <a:ext cx="6251222" cy="1754326"/>
          </a:xfrm>
          <a:prstGeom prst="rect">
            <a:avLst/>
          </a:prstGeom>
          <a:noFill/>
        </p:spPr>
        <p:txBody>
          <a:bodyPr wrap="square" rtlCol="0">
            <a:spAutoFit/>
          </a:bodyPr>
          <a:lstStyle/>
          <a:p>
            <a:pPr>
              <a:lnSpc>
                <a:spcPct val="120000"/>
              </a:lnSpc>
            </a:pPr>
            <a:r>
              <a:rPr lang="en-US" dirty="0" smtClean="0"/>
              <a:t>We were zipping across the tree tops at 25 knots. I warned him that our landing might be difficult but he didn’t seem worried. I prayed to the wind gods. Luckily, we managed a stand-up landing and he survived to tell the tale. </a:t>
            </a:r>
            <a:endParaRPr lang="en-US" dirty="0"/>
          </a:p>
        </p:txBody>
      </p:sp>
    </p:spTree>
    <p:extLst>
      <p:ext uri="{BB962C8B-B14F-4D97-AF65-F5344CB8AC3E}">
        <p14:creationId xmlns:p14="http://schemas.microsoft.com/office/powerpoint/2010/main" val="49541373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smtClean="0"/>
              <a:t>- Emotive word choices</a:t>
            </a:r>
            <a:br>
              <a:rPr lang="en-GB" sz="2800" dirty="0" smtClean="0"/>
            </a:br>
            <a:r>
              <a:rPr lang="en-GB" sz="2800" dirty="0" smtClean="0"/>
              <a:t>- Superlatives </a:t>
            </a:r>
            <a:r>
              <a:rPr lang="en-GB" sz="2800" smtClean="0"/>
              <a:t/>
            </a:r>
            <a:br>
              <a:rPr lang="en-GB" sz="2800" smtClean="0"/>
            </a:br>
            <a:r>
              <a:rPr lang="en-GB" sz="2800" smtClean="0"/>
              <a:t>- sentence structure</a:t>
            </a:r>
            <a:r>
              <a:rPr lang="en-GB" sz="2800" dirty="0" smtClean="0"/>
              <a:t/>
            </a:r>
            <a:br>
              <a:rPr lang="en-GB" sz="2800" dirty="0" smtClean="0"/>
            </a:br>
            <a:endParaRPr lang="en-GB" sz="2800" dirty="0"/>
          </a:p>
        </p:txBody>
      </p:sp>
      <p:sp>
        <p:nvSpPr>
          <p:cNvPr id="5" name="Title 1"/>
          <p:cNvSpPr txBox="1">
            <a:spLocks/>
          </p:cNvSpPr>
          <p:nvPr/>
        </p:nvSpPr>
        <p:spPr>
          <a:xfrm>
            <a:off x="804333" y="856192"/>
            <a:ext cx="3683000" cy="1325563"/>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1800" dirty="0" smtClean="0"/>
              <a:t>How does the writer try to persuade the reader that the balloon flight was enjoyable?</a:t>
            </a:r>
            <a:endParaRPr lang="en-GB" sz="1800" dirty="0"/>
          </a:p>
        </p:txBody>
      </p:sp>
      <p:sp>
        <p:nvSpPr>
          <p:cNvPr id="7" name="TextBox 6"/>
          <p:cNvSpPr txBox="1"/>
          <p:nvPr/>
        </p:nvSpPr>
        <p:spPr>
          <a:xfrm>
            <a:off x="1264787" y="2434880"/>
            <a:ext cx="2775473" cy="369332"/>
          </a:xfrm>
          <a:prstGeom prst="rect">
            <a:avLst/>
          </a:prstGeom>
          <a:noFill/>
        </p:spPr>
        <p:txBody>
          <a:bodyPr wrap="square" rtlCol="0">
            <a:spAutoFit/>
          </a:bodyPr>
          <a:lstStyle/>
          <a:p>
            <a:pPr algn="ctr"/>
            <a:r>
              <a:rPr lang="en-GB" dirty="0" smtClean="0"/>
              <a:t>Consider:</a:t>
            </a:r>
            <a:endParaRPr lang="en-GB" dirty="0"/>
          </a:p>
        </p:txBody>
      </p:sp>
      <p:sp>
        <p:nvSpPr>
          <p:cNvPr id="3" name="TextBox 2"/>
          <p:cNvSpPr txBox="1"/>
          <p:nvPr/>
        </p:nvSpPr>
        <p:spPr>
          <a:xfrm>
            <a:off x="5277557" y="1876777"/>
            <a:ext cx="6251222" cy="1754326"/>
          </a:xfrm>
          <a:prstGeom prst="rect">
            <a:avLst/>
          </a:prstGeom>
          <a:noFill/>
        </p:spPr>
        <p:txBody>
          <a:bodyPr wrap="square" rtlCol="0">
            <a:spAutoFit/>
          </a:bodyPr>
          <a:lstStyle/>
          <a:p>
            <a:pPr>
              <a:lnSpc>
                <a:spcPct val="120000"/>
              </a:lnSpc>
            </a:pPr>
            <a:r>
              <a:rPr lang="en-US" dirty="0" smtClean="0"/>
              <a:t>Then, as we floated gently along below the still cloudless skies, and above the fields in a line with the Thames towards Richmond, and looked over the edge of the basket in which we were standing, the sight was the most exquisite visual delight ever experienced. </a:t>
            </a:r>
            <a:endParaRPr lang="en-US" dirty="0"/>
          </a:p>
        </p:txBody>
      </p:sp>
    </p:spTree>
    <p:extLst>
      <p:ext uri="{BB962C8B-B14F-4D97-AF65-F5344CB8AC3E}">
        <p14:creationId xmlns:p14="http://schemas.microsoft.com/office/powerpoint/2010/main" val="152074254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ractising analysis">
  <a:themeElements>
    <a:clrScheme name="Expo">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Atlas">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xmlns=""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practising analysis.thmx</Template>
  <TotalTime>634</TotalTime>
  <Words>3170</Words>
  <Application>Microsoft Macintosh PowerPoint</Application>
  <PresentationFormat>Custom</PresentationFormat>
  <Paragraphs>170</Paragraphs>
  <Slides>28</Slides>
  <Notes>0</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practising analysis</vt:lpstr>
      <vt:lpstr>Office Theme</vt:lpstr>
      <vt:lpstr>21st century text</vt:lpstr>
      <vt:lpstr>The exam wants to know if you can see how a writer is trying persuade the reader</vt:lpstr>
      <vt:lpstr>A text may look like this (in fact, this is half of an article from a real exam question)</vt:lpstr>
      <vt:lpstr>Let’s take a small section of the text to practise analysing it.</vt:lpstr>
      <vt:lpstr>Let’s take a small section of the text to practise analysing it.</vt:lpstr>
      <vt:lpstr>HOW is the author persuading the reader?</vt:lpstr>
      <vt:lpstr>HOW is the author persuading the reader?</vt:lpstr>
      <vt:lpstr>This is an effective template to shape your answer</vt:lpstr>
      <vt:lpstr>So now you know how to answer, now we need to learn what to look for in the text</vt:lpstr>
      <vt:lpstr>So now you know how to answer, now we need to learn what to look for in the text</vt:lpstr>
      <vt:lpstr> - Emotive word choices - Use of significant statistics - Emotive facts </vt:lpstr>
      <vt:lpstr> - Emotive word choices - Use of significant statistics - Emotive facts </vt:lpstr>
      <vt:lpstr>HOW?</vt:lpstr>
      <vt:lpstr>PowerPoint Presentation</vt:lpstr>
      <vt:lpstr> - Emotive word choices - Sarcasm  - Sense of urgency  - Emotive facts - Challenge  </vt:lpstr>
      <vt:lpstr>How does the writer try to persuade the reader that the sport of Mixed Martial Arts is not a good one?</vt:lpstr>
      <vt:lpstr>- Sarcasm  - Emotive word choices - Use of significant statistics - Emotive facts </vt:lpstr>
      <vt:lpstr>How does the writer try to persuade the reader that the sport of Mixed Martial Arts is not a good one?</vt:lpstr>
      <vt:lpstr>- Emotive word choices - Use of expert (ethos) - Call to action - Use of logic (logos)</vt:lpstr>
      <vt:lpstr>- Emotive word choice - Contradiction  and the response to it </vt:lpstr>
      <vt:lpstr>- Emotive word choices - Contrast  - Appeal to morals and values  - Short sentence</vt:lpstr>
      <vt:lpstr>- Emotive word choices - Contrast  - Appeal to morals and values  - Short sentence</vt:lpstr>
      <vt:lpstr>- Emotive word choices - Significant statistics  - Use of ethos </vt:lpstr>
      <vt:lpstr>- Emotive word choices - Appeal to justice </vt:lpstr>
      <vt:lpstr>- Emotive word choices - Appeal to justice </vt:lpstr>
      <vt:lpstr>- Emotive word choices - Appeal to justice - Bias  </vt:lpstr>
      <vt:lpstr>- Emotive word choices - Contrast  </vt:lpstr>
      <vt:lpstr>- Emotive word choices - Superlatives  - sentence structure </vt:lpstr>
    </vt:vector>
  </TitlesOfParts>
  <Company>South Devon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Moss</dc:creator>
  <cp:lastModifiedBy>paul moss</cp:lastModifiedBy>
  <cp:revision>55</cp:revision>
  <dcterms:created xsi:type="dcterms:W3CDTF">2018-01-05T14:53:54Z</dcterms:created>
  <dcterms:modified xsi:type="dcterms:W3CDTF">2018-01-21T14:11:03Z</dcterms:modified>
</cp:coreProperties>
</file>