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 id="2147483722" r:id="rId2"/>
    <p:sldMasterId id="2147483746" r:id="rId3"/>
    <p:sldMasterId id="2147483758" r:id="rId4"/>
    <p:sldMasterId id="2147483782" r:id="rId5"/>
    <p:sldMasterId id="2147483794" r:id="rId6"/>
    <p:sldMasterId id="2147483806" r:id="rId7"/>
    <p:sldMasterId id="2147483818" r:id="rId8"/>
  </p:sldMasterIdLst>
  <p:notesMasterIdLst>
    <p:notesMasterId r:id="rId82"/>
  </p:notesMasterIdLst>
  <p:sldIdLst>
    <p:sldId id="256" r:id="rId9"/>
    <p:sldId id="305" r:id="rId10"/>
    <p:sldId id="265" r:id="rId11"/>
    <p:sldId id="268" r:id="rId12"/>
    <p:sldId id="273" r:id="rId13"/>
    <p:sldId id="320" r:id="rId14"/>
    <p:sldId id="327" r:id="rId15"/>
    <p:sldId id="267" r:id="rId16"/>
    <p:sldId id="270" r:id="rId17"/>
    <p:sldId id="317" r:id="rId18"/>
    <p:sldId id="316" r:id="rId19"/>
    <p:sldId id="311" r:id="rId20"/>
    <p:sldId id="312" r:id="rId21"/>
    <p:sldId id="313" r:id="rId22"/>
    <p:sldId id="346" r:id="rId23"/>
    <p:sldId id="277" r:id="rId24"/>
    <p:sldId id="338" r:id="rId25"/>
    <p:sldId id="339" r:id="rId26"/>
    <p:sldId id="340" r:id="rId27"/>
    <p:sldId id="341" r:id="rId28"/>
    <p:sldId id="342" r:id="rId29"/>
    <p:sldId id="343" r:id="rId30"/>
    <p:sldId id="344" r:id="rId31"/>
    <p:sldId id="347" r:id="rId32"/>
    <p:sldId id="337" r:id="rId33"/>
    <p:sldId id="278" r:id="rId34"/>
    <p:sldId id="314" r:id="rId35"/>
    <p:sldId id="279" r:id="rId36"/>
    <p:sldId id="264" r:id="rId37"/>
    <p:sldId id="280" r:id="rId38"/>
    <p:sldId id="281" r:id="rId39"/>
    <p:sldId id="282" r:id="rId40"/>
    <p:sldId id="332" r:id="rId41"/>
    <p:sldId id="333" r:id="rId42"/>
    <p:sldId id="290" r:id="rId43"/>
    <p:sldId id="292" r:id="rId44"/>
    <p:sldId id="291" r:id="rId45"/>
    <p:sldId id="284" r:id="rId46"/>
    <p:sldId id="297" r:id="rId47"/>
    <p:sldId id="298" r:id="rId48"/>
    <p:sldId id="299" r:id="rId49"/>
    <p:sldId id="336" r:id="rId50"/>
    <p:sldId id="349" r:id="rId51"/>
    <p:sldId id="286" r:id="rId52"/>
    <p:sldId id="293" r:id="rId53"/>
    <p:sldId id="294" r:id="rId54"/>
    <p:sldId id="295" r:id="rId55"/>
    <p:sldId id="348" r:id="rId56"/>
    <p:sldId id="296" r:id="rId57"/>
    <p:sldId id="318" r:id="rId58"/>
    <p:sldId id="319" r:id="rId59"/>
    <p:sldId id="324" r:id="rId60"/>
    <p:sldId id="325" r:id="rId61"/>
    <p:sldId id="288" r:id="rId62"/>
    <p:sldId id="289" r:id="rId63"/>
    <p:sldId id="283" r:id="rId64"/>
    <p:sldId id="321" r:id="rId65"/>
    <p:sldId id="322" r:id="rId66"/>
    <p:sldId id="304" r:id="rId67"/>
    <p:sldId id="300" r:id="rId68"/>
    <p:sldId id="301" r:id="rId69"/>
    <p:sldId id="303" r:id="rId70"/>
    <p:sldId id="302" r:id="rId71"/>
    <p:sldId id="307" r:id="rId72"/>
    <p:sldId id="271" r:id="rId73"/>
    <p:sldId id="315" r:id="rId74"/>
    <p:sldId id="261" r:id="rId75"/>
    <p:sldId id="260" r:id="rId76"/>
    <p:sldId id="276" r:id="rId77"/>
    <p:sldId id="306" r:id="rId78"/>
    <p:sldId id="262" r:id="rId79"/>
    <p:sldId id="334" r:id="rId80"/>
    <p:sldId id="335"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C4DD"/>
    <a:srgbClr val="FFD32C"/>
    <a:srgbClr val="CAC436"/>
    <a:srgbClr val="6232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p:scale>
          <a:sx n="85" d="100"/>
          <a:sy n="85" d="100"/>
        </p:scale>
        <p:origin x="-600"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50" Type="http://schemas.openxmlformats.org/officeDocument/2006/relationships/slide" Target="slides/slide42.xml"/><Relationship Id="rId51" Type="http://schemas.openxmlformats.org/officeDocument/2006/relationships/slide" Target="slides/slide43.xml"/><Relationship Id="rId52" Type="http://schemas.openxmlformats.org/officeDocument/2006/relationships/slide" Target="slides/slide44.xml"/><Relationship Id="rId53" Type="http://schemas.openxmlformats.org/officeDocument/2006/relationships/slide" Target="slides/slide45.xml"/><Relationship Id="rId54" Type="http://schemas.openxmlformats.org/officeDocument/2006/relationships/slide" Target="slides/slide46.xml"/><Relationship Id="rId55" Type="http://schemas.openxmlformats.org/officeDocument/2006/relationships/slide" Target="slides/slide47.xml"/><Relationship Id="rId56" Type="http://schemas.openxmlformats.org/officeDocument/2006/relationships/slide" Target="slides/slide48.xml"/><Relationship Id="rId57" Type="http://schemas.openxmlformats.org/officeDocument/2006/relationships/slide" Target="slides/slide49.xml"/><Relationship Id="rId58" Type="http://schemas.openxmlformats.org/officeDocument/2006/relationships/slide" Target="slides/slide50.xml"/><Relationship Id="rId59" Type="http://schemas.openxmlformats.org/officeDocument/2006/relationships/slide" Target="slides/slide51.xml"/><Relationship Id="rId70" Type="http://schemas.openxmlformats.org/officeDocument/2006/relationships/slide" Target="slides/slide62.xml"/><Relationship Id="rId71" Type="http://schemas.openxmlformats.org/officeDocument/2006/relationships/slide" Target="slides/slide63.xml"/><Relationship Id="rId72" Type="http://schemas.openxmlformats.org/officeDocument/2006/relationships/slide" Target="slides/slide64.xml"/><Relationship Id="rId73" Type="http://schemas.openxmlformats.org/officeDocument/2006/relationships/slide" Target="slides/slide65.xml"/><Relationship Id="rId74" Type="http://schemas.openxmlformats.org/officeDocument/2006/relationships/slide" Target="slides/slide66.xml"/><Relationship Id="rId75" Type="http://schemas.openxmlformats.org/officeDocument/2006/relationships/slide" Target="slides/slide67.xml"/><Relationship Id="rId76" Type="http://schemas.openxmlformats.org/officeDocument/2006/relationships/slide" Target="slides/slide68.xml"/><Relationship Id="rId77" Type="http://schemas.openxmlformats.org/officeDocument/2006/relationships/slide" Target="slides/slide69.xml"/><Relationship Id="rId78" Type="http://schemas.openxmlformats.org/officeDocument/2006/relationships/slide" Target="slides/slide70.xml"/><Relationship Id="rId79" Type="http://schemas.openxmlformats.org/officeDocument/2006/relationships/slide" Target="slides/slide7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Relationship Id="rId60" Type="http://schemas.openxmlformats.org/officeDocument/2006/relationships/slide" Target="slides/slide52.xml"/><Relationship Id="rId61" Type="http://schemas.openxmlformats.org/officeDocument/2006/relationships/slide" Target="slides/slide53.xml"/><Relationship Id="rId62" Type="http://schemas.openxmlformats.org/officeDocument/2006/relationships/slide" Target="slides/slide54.xml"/><Relationship Id="rId63" Type="http://schemas.openxmlformats.org/officeDocument/2006/relationships/slide" Target="slides/slide55.xml"/><Relationship Id="rId64" Type="http://schemas.openxmlformats.org/officeDocument/2006/relationships/slide" Target="slides/slide56.xml"/><Relationship Id="rId65" Type="http://schemas.openxmlformats.org/officeDocument/2006/relationships/slide" Target="slides/slide57.xml"/><Relationship Id="rId66" Type="http://schemas.openxmlformats.org/officeDocument/2006/relationships/slide" Target="slides/slide58.xml"/><Relationship Id="rId67" Type="http://schemas.openxmlformats.org/officeDocument/2006/relationships/slide" Target="slides/slide59.xml"/><Relationship Id="rId68" Type="http://schemas.openxmlformats.org/officeDocument/2006/relationships/slide" Target="slides/slide60.xml"/><Relationship Id="rId69" Type="http://schemas.openxmlformats.org/officeDocument/2006/relationships/slide" Target="slides/slide61.xml"/><Relationship Id="rId80" Type="http://schemas.openxmlformats.org/officeDocument/2006/relationships/slide" Target="slides/slide72.xml"/><Relationship Id="rId81" Type="http://schemas.openxmlformats.org/officeDocument/2006/relationships/slide" Target="slides/slide73.xml"/><Relationship Id="rId82" Type="http://schemas.openxmlformats.org/officeDocument/2006/relationships/notesMaster" Target="notesMasters/notesMaster1.xml"/><Relationship Id="rId83" Type="http://schemas.openxmlformats.org/officeDocument/2006/relationships/printerSettings" Target="printerSettings/printerSettings1.bin"/><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C9FAB6-E68F-47FF-A805-3DE9D07E4DE5}" type="datetimeFigureOut">
              <a:rPr lang="en-GB" smtClean="0"/>
              <a:t>7/05/17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77322C-0355-46DC-ADD1-66244EE26B00}" type="slidenum">
              <a:rPr lang="en-GB" smtClean="0"/>
              <a:t>‹#›</a:t>
            </a:fld>
            <a:endParaRPr lang="en-GB"/>
          </a:p>
        </p:txBody>
      </p:sp>
    </p:spTree>
    <p:extLst>
      <p:ext uri="{BB962C8B-B14F-4D97-AF65-F5344CB8AC3E}">
        <p14:creationId xmlns:p14="http://schemas.microsoft.com/office/powerpoint/2010/main" val="218717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www.thunks.co.uk/Default.aspx?CategoryID=0&amp;Page=34"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Using subordinating conjunction.</a:t>
            </a:r>
            <a:r>
              <a:rPr lang="en-GB" baseline="0" dirty="0" smtClean="0"/>
              <a:t> After John ate his dinner, he reminisced about this childhood, and a feeling of great contentment enveloped him. </a:t>
            </a:r>
          </a:p>
          <a:p>
            <a:r>
              <a:rPr lang="en-GB" baseline="0" dirty="0" smtClean="0"/>
              <a:t>Or, As John ate his dinner </a:t>
            </a:r>
            <a:r>
              <a:rPr lang="is-IS" baseline="0" dirty="0" smtClean="0"/>
              <a:t>…....</a:t>
            </a:r>
          </a:p>
          <a:p>
            <a:r>
              <a:rPr lang="en-US" baseline="0" dirty="0" smtClean="0"/>
              <a:t>O</a:t>
            </a:r>
            <a:r>
              <a:rPr lang="is-IS" baseline="0" dirty="0" smtClean="0"/>
              <a:t>r While John ate his dinner</a:t>
            </a:r>
          </a:p>
          <a:p>
            <a:r>
              <a:rPr lang="is-IS" baseline="0" dirty="0" smtClean="0"/>
              <a:t>etc</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3</a:t>
            </a:fld>
            <a:endParaRPr lang="en-GB"/>
          </a:p>
        </p:txBody>
      </p:sp>
    </p:spTree>
    <p:extLst>
      <p:ext uri="{BB962C8B-B14F-4D97-AF65-F5344CB8AC3E}">
        <p14:creationId xmlns:p14="http://schemas.microsoft.com/office/powerpoint/2010/main" val="336201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Using relative clauses, subordinate clauses</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a:t>
            </a:fld>
            <a:endParaRPr lang="en-GB"/>
          </a:p>
        </p:txBody>
      </p:sp>
    </p:spTree>
    <p:extLst>
      <p:ext uri="{BB962C8B-B14F-4D97-AF65-F5344CB8AC3E}">
        <p14:creationId xmlns:p14="http://schemas.microsoft.com/office/powerpoint/2010/main" val="1399288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Longer sentences – 4 examples</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7</a:t>
            </a:fld>
            <a:endParaRPr lang="en-GB"/>
          </a:p>
        </p:txBody>
      </p:sp>
    </p:spTree>
    <p:extLst>
      <p:ext uri="{BB962C8B-B14F-4D97-AF65-F5344CB8AC3E}">
        <p14:creationId xmlns:p14="http://schemas.microsoft.com/office/powerpoint/2010/main" val="458777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Reversed process – can omit conjunctions only. </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8</a:t>
            </a:fld>
            <a:endParaRPr lang="en-GB"/>
          </a:p>
        </p:txBody>
      </p:sp>
    </p:spTree>
    <p:extLst>
      <p:ext uri="{BB962C8B-B14F-4D97-AF65-F5344CB8AC3E}">
        <p14:creationId xmlns:p14="http://schemas.microsoft.com/office/powerpoint/2010/main" val="247914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Adverb clauses of concession: however, despite</a:t>
            </a:r>
            <a:r>
              <a:rPr lang="en-GB" baseline="0" dirty="0" smtClean="0"/>
              <a:t> the fact that, although, while, even though.</a:t>
            </a:r>
          </a:p>
          <a:p>
            <a:r>
              <a:rPr lang="en-GB" baseline="0" dirty="0" smtClean="0"/>
              <a:t> Thanks to @</a:t>
            </a:r>
            <a:r>
              <a:rPr lang="en-GB" baseline="0" dirty="0" err="1" smtClean="0"/>
              <a:t>heymrshallahan</a:t>
            </a:r>
            <a:r>
              <a:rPr lang="en-GB" baseline="0" dirty="0" smtClean="0"/>
              <a:t> for Brackets/although example</a:t>
            </a:r>
          </a:p>
          <a:p>
            <a:r>
              <a:rPr lang="en-GB" baseline="0" dirty="0" smtClean="0"/>
              <a:t>Created using Spark post</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9</a:t>
            </a:fld>
            <a:endParaRPr lang="en-GB"/>
          </a:p>
        </p:txBody>
      </p:sp>
    </p:spTree>
    <p:extLst>
      <p:ext uri="{BB962C8B-B14F-4D97-AF65-F5344CB8AC3E}">
        <p14:creationId xmlns:p14="http://schemas.microsoft.com/office/powerpoint/2010/main" val="394546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10</a:t>
            </a:fld>
            <a:endParaRPr lang="en-GB"/>
          </a:p>
        </p:txBody>
      </p:sp>
    </p:spTree>
    <p:extLst>
      <p:ext uri="{BB962C8B-B14F-4D97-AF65-F5344CB8AC3E}">
        <p14:creationId xmlns:p14="http://schemas.microsoft.com/office/powerpoint/2010/main" val="336748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11</a:t>
            </a:fld>
            <a:endParaRPr lang="en-GB"/>
          </a:p>
        </p:txBody>
      </p:sp>
    </p:spTree>
    <p:extLst>
      <p:ext uri="{BB962C8B-B14F-4D97-AF65-F5344CB8AC3E}">
        <p14:creationId xmlns:p14="http://schemas.microsoft.com/office/powerpoint/2010/main" val="2606969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Jimmy was sad because his dog died.</a:t>
            </a:r>
          </a:p>
          <a:p>
            <a:r>
              <a:rPr lang="en-US" dirty="0" smtClean="0"/>
              <a:t>Add a word in the box</a:t>
            </a:r>
            <a:endParaRPr lang="en-US" dirty="0"/>
          </a:p>
        </p:txBody>
      </p:sp>
      <p:sp>
        <p:nvSpPr>
          <p:cNvPr id="4" name="Slide Number Placeholder 3"/>
          <p:cNvSpPr>
            <a:spLocks noGrp="1"/>
          </p:cNvSpPr>
          <p:nvPr>
            <p:ph type="sldNum" sz="quarter" idx="10"/>
          </p:nvPr>
        </p:nvSpPr>
        <p:spPr/>
        <p:txBody>
          <a:bodyPr/>
          <a:lstStyle/>
          <a:p>
            <a:fld id="{DCB1A0E3-64F7-4941-A367-6DE54CBE79B4}" type="slidenum">
              <a:rPr lang="en-US" smtClean="0"/>
              <a:t>12</a:t>
            </a:fld>
            <a:endParaRPr lang="en-US"/>
          </a:p>
        </p:txBody>
      </p:sp>
    </p:spTree>
    <p:extLst>
      <p:ext uri="{BB962C8B-B14F-4D97-AF65-F5344CB8AC3E}">
        <p14:creationId xmlns:p14="http://schemas.microsoft.com/office/powerpoint/2010/main" val="1114203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Although he shouted as loudly as possible, his friends still couldn't hear him.</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B1A0E3-64F7-4941-A367-6DE54CBE79B4}" type="slidenum">
              <a:rPr lang="en-US" smtClean="0"/>
              <a:t>13</a:t>
            </a:fld>
            <a:endParaRPr lang="en-US"/>
          </a:p>
        </p:txBody>
      </p:sp>
    </p:spTree>
    <p:extLst>
      <p:ext uri="{BB962C8B-B14F-4D97-AF65-F5344CB8AC3E}">
        <p14:creationId xmlns:p14="http://schemas.microsoft.com/office/powerpoint/2010/main" val="3384813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Although she is my best friend, </a:t>
            </a:r>
            <a:r>
              <a:rPr lang="en-US" dirty="0" err="1" smtClean="0"/>
              <a:t>Jannine</a:t>
            </a:r>
            <a:r>
              <a:rPr lang="en-US" dirty="0" smtClean="0"/>
              <a:t> sometimes annoys me because she</a:t>
            </a:r>
            <a:r>
              <a:rPr lang="en-US" baseline="0" dirty="0" smtClean="0"/>
              <a:t> complains a lot. </a:t>
            </a:r>
            <a:endParaRPr lang="en-US" dirty="0"/>
          </a:p>
        </p:txBody>
      </p:sp>
      <p:sp>
        <p:nvSpPr>
          <p:cNvPr id="4" name="Slide Number Placeholder 3"/>
          <p:cNvSpPr>
            <a:spLocks noGrp="1"/>
          </p:cNvSpPr>
          <p:nvPr>
            <p:ph type="sldNum" sz="quarter" idx="10"/>
          </p:nvPr>
        </p:nvSpPr>
        <p:spPr/>
        <p:txBody>
          <a:bodyPr/>
          <a:lstStyle/>
          <a:p>
            <a:fld id="{DCB1A0E3-64F7-4941-A367-6DE54CBE79B4}" type="slidenum">
              <a:rPr lang="en-US" smtClean="0"/>
              <a:t>14</a:t>
            </a:fld>
            <a:endParaRPr lang="en-US"/>
          </a:p>
        </p:txBody>
      </p:sp>
    </p:spTree>
    <p:extLst>
      <p:ext uri="{BB962C8B-B14F-4D97-AF65-F5344CB8AC3E}">
        <p14:creationId xmlns:p14="http://schemas.microsoft.com/office/powerpoint/2010/main" val="33615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Grp="1" noRot="1" noChangeAspect="1" noChangeArrowheads="1" noTextEdit="1"/>
          </p:cNvSpPr>
          <p:nvPr>
            <p:ph type="sldImg"/>
          </p:nvPr>
        </p:nvSpPr>
        <p:spPr/>
      </p:sp>
      <p:sp>
        <p:nvSpPr>
          <p:cNvPr id="65539" name="Rectangle 2"/>
          <p:cNvSpPr>
            <a:spLocks noGrp="1" noChangeArrowheads="1"/>
          </p:cNvSpPr>
          <p:nvPr>
            <p:ph type="body" sz="quarter"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a:r>
              <a:rPr lang="en-US" dirty="0"/>
              <a:t>e.g. </a:t>
            </a:r>
          </a:p>
          <a:p>
            <a:pPr eaLnBrk="1"/>
            <a:r>
              <a:rPr lang="en-US" dirty="0"/>
              <a:t>his 		ate		jaguar		finally		prey	</a:t>
            </a:r>
            <a:r>
              <a:rPr lang="en-US" dirty="0" smtClean="0"/>
              <a:t>the</a:t>
            </a:r>
          </a:p>
          <a:p>
            <a:pPr eaLnBrk="1"/>
            <a:endParaRPr lang="en-US" dirty="0" smtClean="0"/>
          </a:p>
          <a:p>
            <a:pPr eaLnBrk="1"/>
            <a:r>
              <a:rPr lang="en-US" dirty="0" smtClean="0"/>
              <a:t>Thanks to Maria Freestone: aka @</a:t>
            </a:r>
            <a:r>
              <a:rPr lang="en-US" dirty="0" err="1" smtClean="0"/>
              <a:t>incathecat</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memory </a:t>
            </a:r>
            <a:r>
              <a:rPr lang="en-US" dirty="0" err="1" smtClean="0"/>
              <a:t>activites</a:t>
            </a:r>
            <a:r>
              <a:rPr lang="en-US" dirty="0" smtClean="0"/>
              <a:t> thanks to Maria Freestone: aka @</a:t>
            </a:r>
            <a:r>
              <a:rPr lang="en-US" dirty="0" err="1" smtClean="0"/>
              <a:t>incathecat</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16</a:t>
            </a:fld>
            <a:endParaRPr lang="en-GB"/>
          </a:p>
        </p:txBody>
      </p:sp>
    </p:spTree>
    <p:extLst>
      <p:ext uri="{BB962C8B-B14F-4D97-AF65-F5344CB8AC3E}">
        <p14:creationId xmlns:p14="http://schemas.microsoft.com/office/powerpoint/2010/main" val="1770428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Thanks to Maria Freestone: @</a:t>
            </a:r>
            <a:r>
              <a:rPr lang="en-US" dirty="0" err="1" smtClean="0"/>
              <a:t>incathecat</a:t>
            </a:r>
            <a:endParaRPr lang="en-US" dirty="0" smtClean="0"/>
          </a:p>
          <a:p>
            <a:r>
              <a:rPr lang="en-US" dirty="0" smtClean="0"/>
              <a:t>Teach ways to help chunk info</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17</a:t>
            </a:fld>
            <a:endParaRPr lang="en-GB"/>
          </a:p>
        </p:txBody>
      </p:sp>
    </p:spTree>
    <p:extLst>
      <p:ext uri="{BB962C8B-B14F-4D97-AF65-F5344CB8AC3E}">
        <p14:creationId xmlns:p14="http://schemas.microsoft.com/office/powerpoint/2010/main" val="1993259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p:sp>
      <p:sp>
        <p:nvSpPr>
          <p:cNvPr id="59395" name="Notes Placeholder 2"/>
          <p:cNvSpPr>
            <a:spLocks noGrp="1"/>
          </p:cNvSpPr>
          <p:nvPr>
            <p:ph type="body"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a:lstStyle/>
          <a:p>
            <a:pPr eaLnBrk="1"/>
            <a:r>
              <a:rPr lang="en-GB" dirty="0" smtClean="0"/>
              <a:t>Focus on images because</a:t>
            </a:r>
            <a:r>
              <a:rPr lang="en-GB" baseline="0" dirty="0" smtClean="0"/>
              <a:t> one of them is about to change. These tasks teach students to be attentive, a vital skill in English, and school and life in general. </a:t>
            </a:r>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p:sp>
      <p:sp>
        <p:nvSpPr>
          <p:cNvPr id="60419" name="Notes Placeholder 2"/>
          <p:cNvSpPr>
            <a:spLocks noGrp="1"/>
          </p:cNvSpPr>
          <p:nvPr>
            <p:ph type="body"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a:lstStyle/>
          <a:p>
            <a:pPr eaLnBrk="1"/>
            <a:r>
              <a:rPr lang="en-GB" dirty="0" smtClean="0"/>
              <a:t>One image removed</a:t>
            </a:r>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p:sp>
      <p:sp>
        <p:nvSpPr>
          <p:cNvPr id="61443" name="Notes Placeholder 2"/>
          <p:cNvSpPr>
            <a:spLocks noGrp="1"/>
          </p:cNvSpPr>
          <p:nvPr>
            <p:ph type="body"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a:lstStyle/>
          <a:p>
            <a:pPr eaLnBrk="1"/>
            <a:r>
              <a:rPr lang="en-GB" dirty="0" smtClean="0"/>
              <a:t>Images rearranged</a:t>
            </a:r>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p:sp>
      <p:sp>
        <p:nvSpPr>
          <p:cNvPr id="62467" name="Notes Placeholder 2"/>
          <p:cNvSpPr>
            <a:spLocks noGrp="1"/>
          </p:cNvSpPr>
          <p:nvPr>
            <p:ph type="body"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a:lstStyle/>
          <a:p>
            <a:pPr eaLnBrk="1"/>
            <a:r>
              <a:rPr lang="en-GB" dirty="0" smtClean="0"/>
              <a:t>revealed</a:t>
            </a:r>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p:sp>
      <p:sp>
        <p:nvSpPr>
          <p:cNvPr id="63491" name="Notes Placeholder 2"/>
          <p:cNvSpPr>
            <a:spLocks noGrp="1"/>
          </p:cNvSpPr>
          <p:nvPr>
            <p:ph type="body"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a:lstStyle/>
          <a:p>
            <a:pPr eaLnBrk="1"/>
            <a:r>
              <a:rPr lang="en-GB" dirty="0" smtClean="0"/>
              <a:t>Next slide asks questions of what’s in the image. Can be differentiated to be easier by using simpler image. </a:t>
            </a:r>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p:sp>
      <p:sp>
        <p:nvSpPr>
          <p:cNvPr id="64515" name="Notes Placeholder 2"/>
          <p:cNvSpPr>
            <a:spLocks noGrp="1"/>
          </p:cNvSpPr>
          <p:nvPr>
            <p:ph type="body" idx="1"/>
          </p:nvPr>
        </p:nvSpPr>
        <p:spPr>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a:lstStyle/>
          <a:p>
            <a:pPr eaLnBrk="1"/>
            <a:r>
              <a:rPr lang="en-GB" dirty="0" smtClean="0"/>
              <a:t>Build skill by having less questions to begin with</a:t>
            </a:r>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really cool movie videos is an excellent way to train attentive viewing. Develop 10 questions per video, and observe how students get better at the process of being attentive. The best chips are those whose</a:t>
            </a:r>
            <a:r>
              <a:rPr lang="en-US" baseline="0" dirty="0" smtClean="0"/>
              <a:t> theme</a:t>
            </a:r>
            <a:r>
              <a:rPr lang="en-US" dirty="0" smtClean="0"/>
              <a:t> links to the lesson.</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24</a:t>
            </a:fld>
            <a:endParaRPr lang="en-GB"/>
          </a:p>
        </p:txBody>
      </p:sp>
    </p:spTree>
    <p:extLst>
      <p:ext uri="{BB962C8B-B14F-4D97-AF65-F5344CB8AC3E}">
        <p14:creationId xmlns:p14="http://schemas.microsoft.com/office/powerpoint/2010/main" val="285189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Lots here: </a:t>
            </a:r>
            <a:r>
              <a:rPr lang="en-GB" dirty="0" smtClean="0">
                <a:hlinkClick r:id="rId3"/>
              </a:rPr>
              <a:t>http://www.thunks.co.uk/Default.aspx?CategoryID=0&amp;Page=34</a:t>
            </a:r>
            <a:r>
              <a:rPr lang="en-GB"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5 min writing activity, or debate</a:t>
            </a:r>
          </a:p>
          <a:p>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26</a:t>
            </a:fld>
            <a:endParaRPr lang="en-GB"/>
          </a:p>
        </p:txBody>
      </p:sp>
    </p:spTree>
    <p:extLst>
      <p:ext uri="{BB962C8B-B14F-4D97-AF65-F5344CB8AC3E}">
        <p14:creationId xmlns:p14="http://schemas.microsoft.com/office/powerpoint/2010/main" val="1691553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can </a:t>
            </a:r>
            <a:r>
              <a:rPr lang="en-US" dirty="0" err="1" smtClean="0"/>
              <a:t>memorise</a:t>
            </a:r>
            <a:r>
              <a:rPr lang="en-US" dirty="0" smtClean="0"/>
              <a:t> words: use tests on definitions, spellings, and then get students to write new examples of the words but using a different word class. This will reinforce the meanings for the students. </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33</a:t>
            </a:fld>
            <a:endParaRPr lang="en-GB"/>
          </a:p>
        </p:txBody>
      </p:sp>
    </p:spTree>
    <p:extLst>
      <p:ext uri="{BB962C8B-B14F-4D97-AF65-F5344CB8AC3E}">
        <p14:creationId xmlns:p14="http://schemas.microsoft.com/office/powerpoint/2010/main" val="1768566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can </a:t>
            </a:r>
            <a:r>
              <a:rPr lang="en-US" dirty="0" err="1" smtClean="0"/>
              <a:t>memorise</a:t>
            </a:r>
            <a:r>
              <a:rPr lang="en-US" dirty="0" smtClean="0"/>
              <a:t> words: use tests on definitions, spellings, and then get students to write new examples of the words but using a different word class. This will reinforce the meanings for the students. </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34</a:t>
            </a:fld>
            <a:endParaRPr lang="en-GB"/>
          </a:p>
        </p:txBody>
      </p:sp>
    </p:spTree>
    <p:extLst>
      <p:ext uri="{BB962C8B-B14F-4D97-AF65-F5344CB8AC3E}">
        <p14:creationId xmlns:p14="http://schemas.microsoft.com/office/powerpoint/2010/main" val="1768566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err="1" smtClean="0"/>
              <a:t>Goformative</a:t>
            </a:r>
            <a:r>
              <a:rPr lang="en-GB" dirty="0" smtClean="0"/>
              <a:t> task. </a:t>
            </a:r>
          </a:p>
          <a:p>
            <a:r>
              <a:rPr lang="en-GB" dirty="0" smtClean="0"/>
              <a:t>Excellent because once a word was added it couldn’t</a:t>
            </a:r>
            <a:r>
              <a:rPr lang="en-GB" baseline="0" dirty="0" smtClean="0"/>
              <a:t> be replicated. Students ended up looking up more words, developing vocab. </a:t>
            </a:r>
            <a:endParaRPr lang="en-GB" dirty="0" smtClean="0"/>
          </a:p>
          <a:p>
            <a:r>
              <a:rPr lang="en-GB" dirty="0" smtClean="0"/>
              <a:t>Have students write words in sentences</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36</a:t>
            </a:fld>
            <a:endParaRPr lang="en-GB"/>
          </a:p>
        </p:txBody>
      </p:sp>
    </p:spTree>
    <p:extLst>
      <p:ext uri="{BB962C8B-B14F-4D97-AF65-F5344CB8AC3E}">
        <p14:creationId xmlns:p14="http://schemas.microsoft.com/office/powerpoint/2010/main" val="3970965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THANKS TO https://twitter.com/JamieClark85</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38</a:t>
            </a:fld>
            <a:endParaRPr lang="en-GB"/>
          </a:p>
        </p:txBody>
      </p:sp>
    </p:spTree>
    <p:extLst>
      <p:ext uri="{BB962C8B-B14F-4D97-AF65-F5344CB8AC3E}">
        <p14:creationId xmlns:p14="http://schemas.microsoft.com/office/powerpoint/2010/main" val="3145460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Thanks to Yuniversity.com</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39</a:t>
            </a:fld>
            <a:endParaRPr lang="en-GB"/>
          </a:p>
        </p:txBody>
      </p:sp>
    </p:spTree>
    <p:extLst>
      <p:ext uri="{BB962C8B-B14F-4D97-AF65-F5344CB8AC3E}">
        <p14:creationId xmlns:p14="http://schemas.microsoft.com/office/powerpoint/2010/main" val="2076739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Thanks to Yuniversity.com</a:t>
            </a:r>
          </a:p>
          <a:p>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40</a:t>
            </a:fld>
            <a:endParaRPr lang="en-GB"/>
          </a:p>
        </p:txBody>
      </p:sp>
    </p:spTree>
    <p:extLst>
      <p:ext uri="{BB962C8B-B14F-4D97-AF65-F5344CB8AC3E}">
        <p14:creationId xmlns:p14="http://schemas.microsoft.com/office/powerpoint/2010/main" val="3837372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Thanks to Yuniversity.com</a:t>
            </a:r>
          </a:p>
          <a:p>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41</a:t>
            </a:fld>
            <a:endParaRPr lang="en-GB"/>
          </a:p>
        </p:txBody>
      </p:sp>
    </p:spTree>
    <p:extLst>
      <p:ext uri="{BB962C8B-B14F-4D97-AF65-F5344CB8AC3E}">
        <p14:creationId xmlns:p14="http://schemas.microsoft.com/office/powerpoint/2010/main" val="3162042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Determine the number required to be used. The</a:t>
            </a:r>
            <a:r>
              <a:rPr lang="en-US" baseline="0" dirty="0" smtClean="0"/>
              <a:t> new </a:t>
            </a:r>
            <a:r>
              <a:rPr lang="en-US" dirty="0" smtClean="0"/>
              <a:t>vocab provides more depth of thinking for stories.</a:t>
            </a:r>
            <a:r>
              <a:rPr lang="en-US" baseline="0" dirty="0" smtClean="0"/>
              <a:t> </a:t>
            </a:r>
            <a:r>
              <a:rPr lang="en-US" dirty="0" smtClean="0"/>
              <a:t> </a:t>
            </a:r>
          </a:p>
          <a:p>
            <a:r>
              <a:rPr lang="en-US" dirty="0" smtClean="0"/>
              <a:t>Attributed</a:t>
            </a:r>
            <a:r>
              <a:rPr lang="en-US" baseline="0" dirty="0" smtClean="0"/>
              <a:t> to </a:t>
            </a:r>
            <a:r>
              <a:rPr lang="en-US" baseline="0" dirty="0" err="1" smtClean="0"/>
              <a:t>butterflyandbear.com</a:t>
            </a:r>
            <a:r>
              <a:rPr lang="en-US" baseline="0" dirty="0" smtClean="0"/>
              <a:t>, and shared by @</a:t>
            </a:r>
            <a:r>
              <a:rPr lang="en-US" baseline="0" dirty="0" err="1" smtClean="0"/>
              <a:t>ictevangelist</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42</a:t>
            </a:fld>
            <a:endParaRPr lang="en-GB"/>
          </a:p>
        </p:txBody>
      </p:sp>
    </p:spTree>
    <p:extLst>
      <p:ext uri="{BB962C8B-B14F-4D97-AF65-F5344CB8AC3E}">
        <p14:creationId xmlns:p14="http://schemas.microsoft.com/office/powerpoint/2010/main" val="1947428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will be constantly growing. Click on image to go to site</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43</a:t>
            </a:fld>
            <a:endParaRPr lang="en-GB"/>
          </a:p>
        </p:txBody>
      </p:sp>
    </p:spTree>
    <p:extLst>
      <p:ext uri="{BB962C8B-B14F-4D97-AF65-F5344CB8AC3E}">
        <p14:creationId xmlns:p14="http://schemas.microsoft.com/office/powerpoint/2010/main" val="3191078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Short stories</a:t>
            </a:r>
            <a:r>
              <a:rPr lang="en-GB" baseline="0" dirty="0" smtClean="0"/>
              <a:t> – begins with Simon, with 7 words in-between that and the word ‘dinner’, and 6 words in-between irreversible and </a:t>
            </a:r>
            <a:r>
              <a:rPr lang="en-GB" baseline="0" dirty="0" err="1" smtClean="0"/>
              <a:t>ipod</a:t>
            </a:r>
            <a:r>
              <a:rPr lang="en-GB" baseline="0" dirty="0" smtClean="0"/>
              <a:t> etc. Story ends with Simon. </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45</a:t>
            </a:fld>
            <a:endParaRPr lang="en-GB"/>
          </a:p>
        </p:txBody>
      </p:sp>
    </p:spTree>
    <p:extLst>
      <p:ext uri="{BB962C8B-B14F-4D97-AF65-F5344CB8AC3E}">
        <p14:creationId xmlns:p14="http://schemas.microsoft.com/office/powerpoint/2010/main" val="2357672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Create a word ladder with 15 words in it</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46</a:t>
            </a:fld>
            <a:endParaRPr lang="en-GB"/>
          </a:p>
        </p:txBody>
      </p:sp>
    </p:spTree>
    <p:extLst>
      <p:ext uri="{BB962C8B-B14F-4D97-AF65-F5344CB8AC3E}">
        <p14:creationId xmlns:p14="http://schemas.microsoft.com/office/powerpoint/2010/main" val="2209951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Yellow  willing generous  saviour  rigour  </a:t>
            </a:r>
            <a:r>
              <a:rPr lang="en-GB" dirty="0" err="1" smtClean="0"/>
              <a:t>etc</a:t>
            </a:r>
            <a:r>
              <a:rPr lang="en-GB" dirty="0" smtClean="0"/>
              <a:t>  - students use last letter of each word to begin new word, and last word must end</a:t>
            </a:r>
            <a:r>
              <a:rPr lang="en-GB" baseline="0" dirty="0" smtClean="0"/>
              <a:t> with first letter that began circle, or some other shape.</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47</a:t>
            </a:fld>
            <a:endParaRPr lang="en-GB"/>
          </a:p>
        </p:txBody>
      </p:sp>
    </p:spTree>
    <p:extLst>
      <p:ext uri="{BB962C8B-B14F-4D97-AF65-F5344CB8AC3E}">
        <p14:creationId xmlns:p14="http://schemas.microsoft.com/office/powerpoint/2010/main" val="1472071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the class up into two teams. The game is like a game tennis so one team will offer their answer and then it will move over to the second team to respond. The first team begins with a word that starts with the</a:t>
            </a:r>
            <a:r>
              <a:rPr lang="en-US" baseline="0" dirty="0" smtClean="0"/>
              <a:t> letter A, and team two Will also say a word that starts with A. this continues until one of the teams gets it wrong or can’t think of a word. A point is awarded to the team who didn’t get it wrong. Once an error is made, the next player in turn should move on to the next letter. Basically, each time an error is made the next response must be the next letter. This ensures that students are paying attention, Because often they will just continue with the same letter which is incorrect. Sometimes this may result in three or four errors in a row, with only the very attentive student </a:t>
            </a:r>
            <a:r>
              <a:rPr lang="en-US" baseline="0" dirty="0" err="1" smtClean="0"/>
              <a:t>realising</a:t>
            </a:r>
            <a:r>
              <a:rPr lang="en-US" baseline="0" dirty="0" smtClean="0"/>
              <a:t> what letter it should be next. </a:t>
            </a:r>
          </a:p>
          <a:p>
            <a:r>
              <a:rPr lang="en-US" dirty="0" smtClean="0"/>
              <a:t>Differentiation is easy on this game: students can only use words more than five letters; words must be nouns; verbs; Adjectives etc. This game works every single time. The hardest thing will be stopping. </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48</a:t>
            </a:fld>
            <a:endParaRPr lang="en-GB"/>
          </a:p>
        </p:txBody>
      </p:sp>
    </p:spTree>
    <p:extLst>
      <p:ext uri="{BB962C8B-B14F-4D97-AF65-F5344CB8AC3E}">
        <p14:creationId xmlns:p14="http://schemas.microsoft.com/office/powerpoint/2010/main" val="26476866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3 ACTIVITIES: </a:t>
            </a:r>
          </a:p>
          <a:p>
            <a:r>
              <a:rPr lang="en-GB" dirty="0" smtClean="0"/>
              <a:t>1 - Both move, both can have people on them, can both be green </a:t>
            </a:r>
            <a:r>
              <a:rPr lang="en-GB" dirty="0" err="1" smtClean="0"/>
              <a:t>etc</a:t>
            </a:r>
            <a:endParaRPr lang="en-GB" dirty="0" smtClean="0"/>
          </a:p>
          <a:p>
            <a:r>
              <a:rPr lang="en-GB" dirty="0" smtClean="0"/>
              <a:t>2. BOTH CAN BE ROUND, ETC </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49</a:t>
            </a:fld>
            <a:endParaRPr lang="en-GB"/>
          </a:p>
        </p:txBody>
      </p:sp>
    </p:spTree>
    <p:extLst>
      <p:ext uri="{BB962C8B-B14F-4D97-AF65-F5344CB8AC3E}">
        <p14:creationId xmlns:p14="http://schemas.microsoft.com/office/powerpoint/2010/main" val="34964521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3 DIFFERENT</a:t>
            </a:r>
            <a:r>
              <a:rPr lang="en-GB" baseline="0" dirty="0" smtClean="0"/>
              <a:t> ACTIVITIES HERE</a:t>
            </a:r>
          </a:p>
        </p:txBody>
      </p:sp>
      <p:sp>
        <p:nvSpPr>
          <p:cNvPr id="4" name="Slide Number Placeholder 3"/>
          <p:cNvSpPr>
            <a:spLocks noGrp="1"/>
          </p:cNvSpPr>
          <p:nvPr>
            <p:ph type="sldNum" sz="quarter" idx="10"/>
          </p:nvPr>
        </p:nvSpPr>
        <p:spPr/>
        <p:txBody>
          <a:bodyPr/>
          <a:lstStyle/>
          <a:p>
            <a:fld id="{3677322C-0355-46DC-ADD1-66244EE26B00}" type="slidenum">
              <a:rPr lang="en-GB" smtClean="0"/>
              <a:t>50</a:t>
            </a:fld>
            <a:endParaRPr lang="en-GB"/>
          </a:p>
        </p:txBody>
      </p:sp>
    </p:spTree>
    <p:extLst>
      <p:ext uri="{BB962C8B-B14F-4D97-AF65-F5344CB8AC3E}">
        <p14:creationId xmlns:p14="http://schemas.microsoft.com/office/powerpoint/2010/main" val="3496452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WRITE A 100 word STORY WITH THIS AS THE THEME</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54</a:t>
            </a:fld>
            <a:endParaRPr lang="en-GB"/>
          </a:p>
        </p:txBody>
      </p:sp>
    </p:spTree>
    <p:extLst>
      <p:ext uri="{BB962C8B-B14F-4D97-AF65-F5344CB8AC3E}">
        <p14:creationId xmlns:p14="http://schemas.microsoft.com/office/powerpoint/2010/main" val="29883673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Write a story titled …..</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55</a:t>
            </a:fld>
            <a:endParaRPr lang="en-GB"/>
          </a:p>
        </p:txBody>
      </p:sp>
    </p:spTree>
    <p:extLst>
      <p:ext uri="{BB962C8B-B14F-4D97-AF65-F5344CB8AC3E}">
        <p14:creationId xmlns:p14="http://schemas.microsoft.com/office/powerpoint/2010/main" val="1923233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Write a story with this image as stimulus</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56</a:t>
            </a:fld>
            <a:endParaRPr lang="en-GB"/>
          </a:p>
        </p:txBody>
      </p:sp>
    </p:spTree>
    <p:extLst>
      <p:ext uri="{BB962C8B-B14F-4D97-AF65-F5344CB8AC3E}">
        <p14:creationId xmlns:p14="http://schemas.microsoft.com/office/powerpoint/2010/main" val="14681213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Scavenger hunt – envelopes placed around school</a:t>
            </a:r>
            <a:r>
              <a:rPr lang="en-GB" baseline="0" dirty="0" smtClean="0"/>
              <a:t> with  key words</a:t>
            </a:r>
            <a:r>
              <a:rPr lang="en-GB" dirty="0" smtClean="0"/>
              <a:t> in them – words are used as base for short story.</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60</a:t>
            </a:fld>
            <a:endParaRPr lang="en-GB"/>
          </a:p>
        </p:txBody>
      </p:sp>
    </p:spTree>
    <p:extLst>
      <p:ext uri="{BB962C8B-B14F-4D97-AF65-F5344CB8AC3E}">
        <p14:creationId xmlns:p14="http://schemas.microsoft.com/office/powerpoint/2010/main" val="2681954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Easy to add on </a:t>
            </a:r>
            <a:r>
              <a:rPr lang="en-GB" dirty="0" err="1" smtClean="0"/>
              <a:t>Socrative</a:t>
            </a:r>
            <a:r>
              <a:rPr lang="en-GB" dirty="0" smtClean="0"/>
              <a:t>. Chose short answer type, students have to</a:t>
            </a:r>
            <a:r>
              <a:rPr lang="en-GB" baseline="0" dirty="0" smtClean="0"/>
              <a:t> precisely input answer for rocket to move. Kids really like this one. </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61</a:t>
            </a:fld>
            <a:endParaRPr lang="en-GB"/>
          </a:p>
        </p:txBody>
      </p:sp>
    </p:spTree>
    <p:extLst>
      <p:ext uri="{BB962C8B-B14F-4D97-AF65-F5344CB8AC3E}">
        <p14:creationId xmlns:p14="http://schemas.microsoft.com/office/powerpoint/2010/main" val="16088547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Thanks to Yuniversity.com</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65</a:t>
            </a:fld>
            <a:endParaRPr lang="en-GB"/>
          </a:p>
        </p:txBody>
      </p:sp>
    </p:spTree>
    <p:extLst>
      <p:ext uri="{BB962C8B-B14F-4D97-AF65-F5344CB8AC3E}">
        <p14:creationId xmlns:p14="http://schemas.microsoft.com/office/powerpoint/2010/main" val="20668222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Lots to be found at http://</a:t>
            </a:r>
            <a:r>
              <a:rPr lang="en-US" dirty="0" err="1" smtClean="0"/>
              <a:t>dumb.com</a:t>
            </a:r>
            <a:r>
              <a:rPr lang="en-US" dirty="0" smtClean="0"/>
              <a:t>/</a:t>
            </a:r>
            <a:r>
              <a:rPr lang="en-US" dirty="0" err="1" smtClean="0"/>
              <a:t>trick_questions</a:t>
            </a:r>
            <a:r>
              <a:rPr lang="en-US" dirty="0" smtClean="0"/>
              <a:t>/</a:t>
            </a:r>
            <a:r>
              <a:rPr lang="en-US" dirty="0" err="1" smtClean="0"/>
              <a:t>index.php</a:t>
            </a:r>
            <a:r>
              <a:rPr lang="en-US" dirty="0" smtClean="0"/>
              <a:t> </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66</a:t>
            </a:fld>
            <a:endParaRPr lang="en-GB"/>
          </a:p>
        </p:txBody>
      </p:sp>
    </p:spTree>
    <p:extLst>
      <p:ext uri="{BB962C8B-B14F-4D97-AF65-F5344CB8AC3E}">
        <p14:creationId xmlns:p14="http://schemas.microsoft.com/office/powerpoint/2010/main" val="26934674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EATING A WATERMELON</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67</a:t>
            </a:fld>
            <a:endParaRPr lang="en-GB"/>
          </a:p>
        </p:txBody>
      </p:sp>
    </p:spTree>
    <p:extLst>
      <p:ext uri="{BB962C8B-B14F-4D97-AF65-F5344CB8AC3E}">
        <p14:creationId xmlns:p14="http://schemas.microsoft.com/office/powerpoint/2010/main" val="24937946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FOOTSTEPS</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68</a:t>
            </a:fld>
            <a:endParaRPr lang="en-GB"/>
          </a:p>
        </p:txBody>
      </p:sp>
    </p:spTree>
    <p:extLst>
      <p:ext uri="{BB962C8B-B14F-4D97-AF65-F5344CB8AC3E}">
        <p14:creationId xmlns:p14="http://schemas.microsoft.com/office/powerpoint/2010/main" val="40286105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3</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69</a:t>
            </a:fld>
            <a:endParaRPr lang="en-GB"/>
          </a:p>
        </p:txBody>
      </p:sp>
    </p:spTree>
    <p:extLst>
      <p:ext uri="{BB962C8B-B14F-4D97-AF65-F5344CB8AC3E}">
        <p14:creationId xmlns:p14="http://schemas.microsoft.com/office/powerpoint/2010/main" val="129572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Lots to be found at http://</a:t>
            </a:r>
            <a:r>
              <a:rPr lang="en-US" dirty="0" err="1" smtClean="0"/>
              <a:t>dumb.com</a:t>
            </a:r>
            <a:r>
              <a:rPr lang="en-US" dirty="0" smtClean="0"/>
              <a:t>/</a:t>
            </a:r>
            <a:r>
              <a:rPr lang="en-US" dirty="0" err="1" smtClean="0"/>
              <a:t>trick_questions</a:t>
            </a:r>
            <a:r>
              <a:rPr lang="en-US" dirty="0" smtClean="0"/>
              <a:t>/</a:t>
            </a:r>
            <a:r>
              <a:rPr lang="en-US" dirty="0" err="1" smtClean="0"/>
              <a:t>index.php</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70</a:t>
            </a:fld>
            <a:endParaRPr lang="en-GB"/>
          </a:p>
        </p:txBody>
      </p:sp>
    </p:spTree>
    <p:extLst>
      <p:ext uri="{BB962C8B-B14F-4D97-AF65-F5344CB8AC3E}">
        <p14:creationId xmlns:p14="http://schemas.microsoft.com/office/powerpoint/2010/main" val="18251086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Fill 5 gallon (container</a:t>
            </a:r>
            <a:r>
              <a:rPr lang="en-GB" baseline="0" dirty="0" smtClean="0"/>
              <a:t> A)</a:t>
            </a:r>
            <a:r>
              <a:rPr lang="en-GB" dirty="0" smtClean="0"/>
              <a:t>, pour into 3 (container B). You now have 2 left in container A. Empty B and pour</a:t>
            </a:r>
            <a:r>
              <a:rPr lang="en-GB" baseline="0" dirty="0" smtClean="0"/>
              <a:t> the 2 gallons into B. Fill container A, and then top up container B with 1 gallon from A, leaving 4 gallons in A. </a:t>
            </a:r>
            <a:r>
              <a:rPr lang="en-GB" dirty="0" smtClean="0"/>
              <a:t> </a:t>
            </a:r>
            <a:endParaRPr lang="en-GB" dirty="0"/>
          </a:p>
        </p:txBody>
      </p:sp>
      <p:sp>
        <p:nvSpPr>
          <p:cNvPr id="4" name="Slide Number Placeholder 3"/>
          <p:cNvSpPr>
            <a:spLocks noGrp="1"/>
          </p:cNvSpPr>
          <p:nvPr>
            <p:ph type="sldNum" sz="quarter" idx="10"/>
          </p:nvPr>
        </p:nvSpPr>
        <p:spPr/>
        <p:txBody>
          <a:bodyPr/>
          <a:lstStyle/>
          <a:p>
            <a:fld id="{3677322C-0355-46DC-ADD1-66244EE26B00}" type="slidenum">
              <a:rPr lang="en-GB" smtClean="0"/>
              <a:t>71</a:t>
            </a:fld>
            <a:endParaRPr lang="en-GB"/>
          </a:p>
        </p:txBody>
      </p:sp>
    </p:spTree>
    <p:extLst>
      <p:ext uri="{BB962C8B-B14F-4D97-AF65-F5344CB8AC3E}">
        <p14:creationId xmlns:p14="http://schemas.microsoft.com/office/powerpoint/2010/main" val="24353708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They can’t – the meaning won’t change because the main clause isn’t affected</a:t>
            </a:r>
          </a:p>
          <a:p>
            <a:pPr marL="228600" indent="-228600">
              <a:buAutoNum type="arabicPeriod"/>
            </a:pPr>
            <a:r>
              <a:rPr lang="en-US" dirty="0" smtClean="0"/>
              <a:t>They can’t – the ‘who’ must be changed</a:t>
            </a:r>
          </a:p>
          <a:p>
            <a:pPr marL="228600" indent="-228600">
              <a:buAutoNum type="arabicPeriod"/>
            </a:pPr>
            <a:r>
              <a:rPr lang="en-US" dirty="0" smtClean="0"/>
              <a:t>Yes they can – a</a:t>
            </a:r>
            <a:r>
              <a:rPr lang="en-US" baseline="0" dirty="0" smtClean="0"/>
              <a:t> multitude of possibilities exist here, but many won’t work. Good for students to play around with connectives, and pronouns too. Have students explain why some connectives don’t work.  </a:t>
            </a:r>
            <a:endParaRPr lang="en-US" dirty="0"/>
          </a:p>
        </p:txBody>
      </p:sp>
      <p:sp>
        <p:nvSpPr>
          <p:cNvPr id="4" name="Slide Number Placeholder 3"/>
          <p:cNvSpPr>
            <a:spLocks noGrp="1"/>
          </p:cNvSpPr>
          <p:nvPr>
            <p:ph type="sldNum" sz="quarter" idx="10"/>
          </p:nvPr>
        </p:nvSpPr>
        <p:spPr/>
        <p:txBody>
          <a:bodyPr/>
          <a:lstStyle/>
          <a:p>
            <a:fld id="{3677322C-0355-46DC-ADD1-66244EE26B00}" type="slidenum">
              <a:rPr lang="en-GB" smtClean="0"/>
              <a:t>73</a:t>
            </a:fld>
            <a:endParaRPr lang="en-GB"/>
          </a:p>
        </p:txBody>
      </p:sp>
    </p:spTree>
    <p:extLst>
      <p:ext uri="{BB962C8B-B14F-4D97-AF65-F5344CB8AC3E}">
        <p14:creationId xmlns:p14="http://schemas.microsoft.com/office/powerpoint/2010/main" val="1663953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2" y="1380070"/>
            <a:ext cx="8574623"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8"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a:xfrm>
            <a:off x="5332413" y="5883277"/>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335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8" y="5867133"/>
            <a:ext cx="5511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9922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80"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9"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83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2"/>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4" y="2667001"/>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9799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9"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7974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0384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8067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3"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4" y="685801"/>
            <a:ext cx="6240991"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3"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9279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5" y="1752599"/>
            <a:ext cx="542615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5"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5" y="3124199"/>
            <a:ext cx="542615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4417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2"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4593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4"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3"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1603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3" y="685801"/>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3"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2"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9503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4936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3" y="685801"/>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4" y="3886200"/>
            <a:ext cx="10018711"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1"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7575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2"/>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3"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3"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9431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012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7"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3" y="685800"/>
            <a:ext cx="801974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1310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778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9984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2230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1011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9804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487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55560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8127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3514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9016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122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8" y="630938"/>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9"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6" y="5979198"/>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3" cy="348462"/>
          </a:xfrm>
        </p:spPr>
        <p:txBody>
          <a:bodyPr/>
          <a:lstStyle>
            <a:lvl1pPr>
              <a:defRPr baseline="0">
                <a:solidFill>
                  <a:schemeClr val="accent1">
                    <a:lumMod val="50000"/>
                  </a:schemeClr>
                </a:solidFill>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9" y="6375679"/>
            <a:ext cx="2329723" cy="345796"/>
          </a:xfrm>
        </p:spPr>
        <p:txBody>
          <a:bodyPr/>
          <a:lstStyle>
            <a:lvl1pPr>
              <a:defRPr baseline="0">
                <a:solidFill>
                  <a:schemeClr val="accent1">
                    <a:lumMod val="50000"/>
                  </a:schemeClr>
                </a:solidFill>
              </a:defRPr>
            </a:lvl1pPr>
          </a:lstStyle>
          <a:p>
            <a:fld id="{D57F1E4F-1CFF-5643-939E-217C01CDF565}"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29680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01414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30" y="1073890"/>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1" y="5159783"/>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7" y="6375679"/>
            <a:ext cx="1493947" cy="348462"/>
          </a:xfrm>
        </p:spPr>
        <p:txBody>
          <a:bodyPr/>
          <a:lstStyle>
            <a:lvl1pPr>
              <a:defRPr baseline="0">
                <a:solidFill>
                  <a:schemeClr val="tx2"/>
                </a:solidFill>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7" cy="345796"/>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title="left scallop shape"/>
          <p:cNvGrpSpPr/>
          <p:nvPr/>
        </p:nvGrpSpPr>
        <p:grpSpPr>
          <a:xfrm>
            <a:off x="1" y="0"/>
            <a:ext cx="2814639"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45748725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9829012"/>
      </p:ext>
    </p:extLst>
  </p:cSld>
  <p:clrMapOvr>
    <a:masterClrMapping/>
  </p:clrMapOvr>
  <p:extLst mod="1">
    <p:ext uri="{DCECCB84-F9BA-43D5-87BE-67443E8EF086}">
      <p15:sldGuideLst xmlns=""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9" y="381002"/>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9" y="2199635"/>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5"/>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0423956"/>
      </p:ext>
    </p:extLst>
  </p:cSld>
  <p:clrMapOvr>
    <a:masterClrMapping/>
  </p:clrMapOvr>
  <p:extLst mod="1">
    <p:ext uri="{DCECCB84-F9BA-43D5-87BE-67443E8EF086}">
      <p15:sldGuideLst xmlns=""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78619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5835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3"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5" y="457201"/>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9"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2" y="6375679"/>
            <a:ext cx="1233355" cy="348462"/>
          </a:xfrm>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a:xfrm>
            <a:off x="2103621"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5" y="6375679"/>
            <a:ext cx="1232456" cy="345796"/>
          </a:xfrm>
        </p:spPr>
        <p:txBody>
          <a:bodyPr/>
          <a:lstStyle/>
          <a:p>
            <a:fld id="{D57F1E4F-1CFF-5643-939E-217C01CDF565}" type="slidenum">
              <a:rPr lang="en-US" smtClean="0"/>
              <a:pPr/>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2012334"/>
      </p:ext>
    </p:extLst>
  </p:cSld>
  <p:clrMapOvr>
    <a:masterClrMapping/>
  </p:clrMapOvr>
  <p:extLst mod="1">
    <p:ext uri="{DCECCB84-F9BA-43D5-87BE-67443E8EF086}">
      <p15:sldGuideLst xmlns="" xmlns:p15="http://schemas.microsoft.com/office/powerpoint/2012/main">
        <p15:guide id="4294967295" orient="horz" pos="69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5" y="2"/>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3"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4"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4"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1" y="6375679"/>
            <a:ext cx="1232456" cy="348462"/>
          </a:xfrm>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a:xfrm>
            <a:off x="2103621" y="6375679"/>
            <a:ext cx="3482179"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32097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64224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2"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1" y="382387"/>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10614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592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15705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832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4110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1545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007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65149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0113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13019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7639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50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B61BEF0D-F0BB-DE4B-95CE-6DB70DBA9567}" type="datetimeFigureOut">
              <a:rPr lang="en-US" smtClean="0"/>
              <a:pPr/>
              <a:t>7/05/17</a:t>
            </a:fld>
            <a:endParaRPr lang="en-US"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D57F1E4F-1CFF-5643-939E-217C01CDF565}" type="slidenum">
              <a:rPr lang="en-US" smtClean="0"/>
              <a:pPr/>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dirty="0"/>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en-AU" smtClean="0"/>
              <a:t>Click to edit Master title style</a:t>
            </a:r>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Title 6"/>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550401"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B61BEF0D-F0BB-DE4B-95CE-6DB70DBA9567}" type="datetimeFigureOut">
              <a:rPr lang="en-US" smtClean="0"/>
              <a:pPr/>
              <a:t>7/05/17</a:t>
            </a:fld>
            <a:endParaRPr lang="en-US"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D57F1E4F-1CFF-5643-939E-217C01CDF565}" type="slidenum">
              <a:rPr lang="en-US" smtClean="0"/>
              <a:pPr/>
              <a:t>‹#›</a:t>
            </a:fld>
            <a:endParaRPr lang="en-US" dirty="0"/>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dirty="0"/>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en-AU" smtClean="0"/>
              <a:t>Click to edit Master title style</a:t>
            </a:r>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7"/>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09600" y="2438402"/>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Text Placeholder 4"/>
          <p:cNvSpPr>
            <a:spLocks noGrp="1"/>
          </p:cNvSpPr>
          <p:nvPr>
            <p:ph type="body" sz="quarter" idx="3"/>
          </p:nvPr>
        </p:nvSpPr>
        <p:spPr>
          <a:xfrm>
            <a:off x="6193369"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6193369" y="2438402"/>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12800" y="304803"/>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D57F1E4F-1CFF-5643-939E-217C01CDF565}" type="slidenum">
              <a:rPr lang="en-US" smtClean="0"/>
              <a:pPr/>
              <a:t>‹#›</a:t>
            </a:fld>
            <a:endParaRPr lang="en-US" dirty="0"/>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en-AU"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550400" y="274641"/>
            <a:ext cx="2235200" cy="5851525"/>
          </a:xfrm>
        </p:spPr>
        <p:txBody>
          <a:bodyPr vert="eaVert"/>
          <a:lstStyle/>
          <a:p>
            <a:r>
              <a:rPr lang="en-AU" smtClean="0"/>
              <a:t>Click to edit Master title style</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3"/>
            <a:ext cx="10464800" cy="1927225"/>
          </a:xfrm>
        </p:spPr>
        <p:txBody>
          <a:bodyPr anchor="b">
            <a:noAutofit/>
          </a:bodyPr>
          <a:lstStyle>
            <a:lvl1pPr>
              <a:defRPr sz="5400" cap="all" baseline="0"/>
            </a:lvl1pPr>
          </a:lstStyle>
          <a:p>
            <a:r>
              <a:rPr lang="en-AU" smtClean="0"/>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AU" smtClean="0"/>
              <a:t>Click to edit Master title style</a:t>
            </a:r>
            <a:endParaRPr lang="en-US" dirty="0"/>
          </a:p>
        </p:txBody>
      </p:sp>
      <p:sp>
        <p:nvSpPr>
          <p:cNvPr id="3" name="Text Placeholder 2"/>
          <p:cNvSpPr>
            <a:spLocks noGrp="1"/>
          </p:cNvSpPr>
          <p:nvPr>
            <p:ph type="body" idx="1"/>
          </p:nvPr>
        </p:nvSpPr>
        <p:spPr>
          <a:xfrm>
            <a:off x="963084" y="4626867"/>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AU" smtClean="0"/>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Text Placeholder 3"/>
          <p:cNvSpPr>
            <a:spLocks noGrp="1"/>
          </p:cNvSpPr>
          <p:nvPr>
            <p:ph type="body" sz="half" idx="2"/>
          </p:nvPr>
        </p:nvSpPr>
        <p:spPr>
          <a:xfrm>
            <a:off x="609601" y="2130555"/>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rot="5400000">
            <a:off x="912152" y="3579943"/>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92480"/>
            <a:ext cx="2856907" cy="1264920"/>
          </a:xfrm>
        </p:spPr>
        <p:txBody>
          <a:bodyPr anchor="b">
            <a:normAutofit/>
          </a:bodyPr>
          <a:lstStyle>
            <a:lvl1pPr algn="l">
              <a:defRPr sz="2400" b="0"/>
            </a:lvl1pPr>
          </a:lstStyle>
          <a:p>
            <a:r>
              <a:rPr lang="en-AU" smtClean="0"/>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AU" smtClean="0"/>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3"/>
            <a:ext cx="10363200" cy="4571999"/>
          </a:xfrm>
        </p:spPr>
        <p:txBody>
          <a:bodyPr anchor="ctr">
            <a:noAutofit/>
          </a:bodyPr>
          <a:lstStyle>
            <a:lvl1pPr>
              <a:lnSpc>
                <a:spcPct val="100000"/>
              </a:lnSpc>
              <a:defRPr sz="8800" spc="-80" baseline="0">
                <a:solidFill>
                  <a:schemeClr val="tx1"/>
                </a:solidFill>
              </a:defRPr>
            </a:lvl1pPr>
          </a:lstStyle>
          <a:p>
            <a:r>
              <a:rPr lang="en-AU" smtClean="0"/>
              <a:t>Click to edit Master title style</a:t>
            </a:r>
            <a:endParaRPr lang="en-US" dirty="0"/>
          </a:p>
        </p:txBody>
      </p:sp>
      <p:sp>
        <p:nvSpPr>
          <p:cNvPr id="3" name="Subtitle 2"/>
          <p:cNvSpPr>
            <a:spLocks noGrp="1"/>
          </p:cNvSpPr>
          <p:nvPr>
            <p:ph type="subTitle" idx="1"/>
          </p:nvPr>
        </p:nvSpPr>
        <p:spPr>
          <a:xfrm>
            <a:off x="609600" y="4800600"/>
            <a:ext cx="9144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12001500"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2001500"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3"/>
            <a:ext cx="10363200" cy="4321175"/>
          </a:xfrm>
        </p:spPr>
        <p:txBody>
          <a:bodyPr anchor="ctr">
            <a:noAutofit/>
          </a:bodyPr>
          <a:lstStyle>
            <a:lvl1pPr algn="l">
              <a:lnSpc>
                <a:spcPct val="100000"/>
              </a:lnSpc>
              <a:defRPr sz="8800" b="0" cap="all" spc="-80" baseline="0">
                <a:solidFill>
                  <a:schemeClr val="tx1"/>
                </a:solidFill>
              </a:defRPr>
            </a:lvl1pPr>
          </a:lstStyle>
          <a:p>
            <a:r>
              <a:rPr lang="en-AU" smtClean="0"/>
              <a:t>Click to edit Master title style</a:t>
            </a:r>
            <a:endParaRPr lang="en-US" dirty="0"/>
          </a:p>
        </p:txBody>
      </p:sp>
      <p:sp>
        <p:nvSpPr>
          <p:cNvPr id="3" name="Text Placeholder 2"/>
          <p:cNvSpPr>
            <a:spLocks noGrp="1"/>
          </p:cNvSpPr>
          <p:nvPr>
            <p:ph type="body" idx="1"/>
          </p:nvPr>
        </p:nvSpPr>
        <p:spPr>
          <a:xfrm>
            <a:off x="609600" y="228601"/>
            <a:ext cx="103632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7" name="Date Placeholder 6"/>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8" name="Slide Number Placeholder 7"/>
          <p:cNvSpPr>
            <a:spLocks noGrp="1"/>
          </p:cNvSpPr>
          <p:nvPr>
            <p:ph type="sldNum" sz="quarter" idx="11"/>
          </p:nvPr>
        </p:nvSpPr>
        <p:spPr/>
        <p:txBody>
          <a:bodyPr/>
          <a:lstStyle/>
          <a:p>
            <a:fld id="{D57F1E4F-1CFF-5643-939E-217C01CDF565}"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217424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Content Placeholder 3"/>
          <p:cNvSpPr>
            <a:spLocks noGrp="1"/>
          </p:cNvSpPr>
          <p:nvPr>
            <p:ph sz="half" idx="2"/>
          </p:nvPr>
        </p:nvSpPr>
        <p:spPr>
          <a:xfrm>
            <a:off x="678688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2170176" y="1572768"/>
            <a:ext cx="438912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2170176"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Text Placeholder 4"/>
          <p:cNvSpPr>
            <a:spLocks noGrp="1"/>
          </p:cNvSpPr>
          <p:nvPr>
            <p:ph type="body" sz="quarter" idx="3"/>
          </p:nvPr>
        </p:nvSpPr>
        <p:spPr>
          <a:xfrm>
            <a:off x="6790944" y="1572768"/>
            <a:ext cx="438912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AU" smtClean="0"/>
              <a:t>Click to edit Master text styles</a:t>
            </a:r>
          </a:p>
        </p:txBody>
      </p:sp>
      <p:sp>
        <p:nvSpPr>
          <p:cNvPr id="6" name="Content Placeholder 5"/>
          <p:cNvSpPr>
            <a:spLocks noGrp="1"/>
          </p:cNvSpPr>
          <p:nvPr>
            <p:ph sz="quarter" idx="4"/>
          </p:nvPr>
        </p:nvSpPr>
        <p:spPr>
          <a:xfrm>
            <a:off x="6790944"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600200"/>
            <a:ext cx="6815667"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Text Placeholder 3"/>
          <p:cNvSpPr>
            <a:spLocks noGrp="1"/>
          </p:cNvSpPr>
          <p:nvPr>
            <p:ph type="body" sz="half" idx="2"/>
          </p:nvPr>
        </p:nvSpPr>
        <p:spPr>
          <a:xfrm>
            <a:off x="609602" y="1600200"/>
            <a:ext cx="4011084"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7"/>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12001500"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12001169"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a:p>
        </p:txBody>
      </p:sp>
      <p:sp>
        <p:nvSpPr>
          <p:cNvPr id="4" name="Text Placeholder 3"/>
          <p:cNvSpPr>
            <a:spLocks noGrp="1"/>
          </p:cNvSpPr>
          <p:nvPr>
            <p:ph type="body" sz="half" idx="2"/>
          </p:nvPr>
        </p:nvSpPr>
        <p:spPr>
          <a:xfrm>
            <a:off x="609600" y="5715000"/>
            <a:ext cx="108712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
        <p:nvSpPr>
          <p:cNvPr id="8" name="Title 7"/>
          <p:cNvSpPr>
            <a:spLocks noGrp="1"/>
          </p:cNvSpPr>
          <p:nvPr>
            <p:ph type="title"/>
          </p:nvPr>
        </p:nvSpPr>
        <p:spPr>
          <a:xfrm>
            <a:off x="609600" y="4953000"/>
            <a:ext cx="10871200" cy="762000"/>
          </a:xfrm>
        </p:spPr>
        <p:txBody>
          <a:bodyPr anchor="t">
            <a:normAutofit/>
          </a:bodyPr>
          <a:lstStyle>
            <a:lvl1pPr>
              <a:defRPr sz="3200"/>
            </a:lvl1pPr>
          </a:lstStyle>
          <a:p>
            <a:r>
              <a:rPr lang="en-AU" smtClean="0"/>
              <a:t>Click to edit Master title style</a:t>
            </a:r>
            <a:endParaRPr lang="en-US" dirty="0"/>
          </a:p>
        </p:txBody>
      </p:sp>
      <p:sp>
        <p:nvSpPr>
          <p:cNvPr id="10" name="Rectangle 9"/>
          <p:cNvSpPr/>
          <p:nvPr/>
        </p:nvSpPr>
        <p:spPr>
          <a:xfrm>
            <a:off x="12001500"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AU"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AU"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B61BEF0D-F0BB-DE4B-95CE-6DB70DBA9567}" type="datetimeFigureOut">
              <a:rPr lang="en-US" smtClean="0"/>
              <a:pPr/>
              <a:t>7/05/17</a:t>
            </a:fld>
            <a:endParaRPr lang="en-US" dirty="0"/>
          </a:p>
        </p:txBody>
      </p:sp>
      <p:sp>
        <p:nvSpPr>
          <p:cNvPr id="17" name="Footer Placeholder 16"/>
          <p:cNvSpPr>
            <a:spLocks noGrp="1"/>
          </p:cNvSpPr>
          <p:nvPr>
            <p:ph type="ftr" sz="quarter" idx="11"/>
          </p:nvPr>
        </p:nvSpPr>
        <p:spPr>
          <a:xfrm>
            <a:off x="2780524" y="236541"/>
            <a:ext cx="78232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AU" smtClean="0"/>
              <a:t>Click to edit Master title style</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57F1E4F-1CFF-5643-939E-217C01CDF565}" type="slidenum">
              <a:rPr lang="en-US" smtClean="0"/>
              <a:pPr/>
              <a:t>‹#›</a:t>
            </a:fld>
            <a:endParaRPr lang="en-US" dirty="0"/>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2"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AU"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AU" smtClean="0"/>
              <a:t>Click to edit Master title style</a:t>
            </a:r>
            <a:endParaRPr kumimoji="0" lang="en-US"/>
          </a:p>
        </p:txBody>
      </p:sp>
      <p:sp>
        <p:nvSpPr>
          <p:cNvPr id="12" name="Date Placeholder 1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D57F1E4F-1CFF-5643-939E-217C01CDF565}"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AU"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
        <p:nvSpPr>
          <p:cNvPr id="8" name="Date Placeholder 7"/>
          <p:cNvSpPr>
            <a:spLocks noGrp="1"/>
          </p:cNvSpPr>
          <p:nvPr>
            <p:ph type="dt" sz="half" idx="15"/>
          </p:nvPr>
        </p:nvSpPr>
        <p:spPr/>
        <p:txBody>
          <a:bodyPr rtlCol="0"/>
          <a:lstStyle/>
          <a:p>
            <a:fld id="{B61BEF0D-F0BB-DE4B-95CE-6DB70DBA9567}" type="datetimeFigureOut">
              <a:rPr lang="en-US" smtClean="0"/>
              <a:pPr/>
              <a:t>7/05/17</a:t>
            </a:fld>
            <a:endParaRPr lang="en-US" dirty="0"/>
          </a:p>
        </p:txBody>
      </p:sp>
      <p:sp>
        <p:nvSpPr>
          <p:cNvPr id="10" name="Slide Number Placeholder 9"/>
          <p:cNvSpPr>
            <a:spLocks noGrp="1"/>
          </p:cNvSpPr>
          <p:nvPr>
            <p:ph type="sldNum" sz="quarter" idx="16"/>
          </p:nvPr>
        </p:nvSpPr>
        <p:spPr/>
        <p:txBody>
          <a:bodyPr rtlCol="0"/>
          <a:lstStyle/>
          <a:p>
            <a:fld id="{D57F1E4F-1CFF-5643-939E-217C01CDF565}" type="slidenum">
              <a:rPr lang="en-US" smtClean="0"/>
              <a:pPr/>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AU"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
        <p:nvSpPr>
          <p:cNvPr id="10" name="Date Placeholder 9"/>
          <p:cNvSpPr>
            <a:spLocks noGrp="1"/>
          </p:cNvSpPr>
          <p:nvPr>
            <p:ph type="dt" sz="half" idx="15"/>
          </p:nvPr>
        </p:nvSpPr>
        <p:spPr/>
        <p:txBody>
          <a:bodyPr rtlCol="0"/>
          <a:lstStyle/>
          <a:p>
            <a:fld id="{B61BEF0D-F0BB-DE4B-95CE-6DB70DBA9567}" type="datetimeFigureOut">
              <a:rPr lang="en-US" smtClean="0"/>
              <a:pPr/>
              <a:t>7/05/17</a:t>
            </a:fld>
            <a:endParaRPr lang="en-US" dirty="0"/>
          </a:p>
        </p:txBody>
      </p:sp>
      <p:sp>
        <p:nvSpPr>
          <p:cNvPr id="12" name="Slide Number Placeholder 11"/>
          <p:cNvSpPr>
            <a:spLocks noGrp="1"/>
          </p:cNvSpPr>
          <p:nvPr>
            <p:ph type="sldNum" sz="quarter" idx="16"/>
          </p:nvPr>
        </p:nvSpPr>
        <p:spPr/>
        <p:txBody>
          <a:bodyPr rtlCol="0"/>
          <a:lstStyle/>
          <a:p>
            <a:fld id="{D57F1E4F-1CFF-5643-939E-217C01CDF565}"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AU"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AU" smtClean="0"/>
              <a:t>Click to edit Master text styles</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AU" smtClean="0"/>
              <a:t>Click to edit Master title style</a:t>
            </a:r>
            <a:endParaRPr kumimoji="0" lang="en-US"/>
          </a:p>
        </p:txBody>
      </p:sp>
      <p:sp>
        <p:nvSpPr>
          <p:cNvPr id="3" name="Date Placeholder 2"/>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AU" smtClean="0"/>
              <a:t>Click to edit Master title style</a:t>
            </a:r>
            <a:endParaRPr kumimoji="0" lang="en-US"/>
          </a:p>
        </p:txBody>
      </p:sp>
      <p:sp>
        <p:nvSpPr>
          <p:cNvPr id="5" name="Date Placeholder 4"/>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57F1E4F-1CFF-5643-939E-217C01CDF565}" type="slidenum">
              <a:rPr lang="en-US" smtClean="0"/>
              <a:pPr/>
              <a:t>‹#›</a:t>
            </a:fld>
            <a:endParaRPr lang="en-US" dirty="0"/>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AU"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AU"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AU"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8331200" y="6248403"/>
            <a:ext cx="3556000" cy="365125"/>
          </a:xfrm>
        </p:spPr>
        <p:txBody>
          <a:bodyPr rtlCol="0"/>
          <a:lstStyle/>
          <a:p>
            <a:fld id="{B61BEF0D-F0BB-DE4B-95CE-6DB70DBA9567}" type="datetimeFigureOut">
              <a:rPr lang="en-US" smtClean="0"/>
              <a:pPr/>
              <a:t>7/05/17</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D57F1E4F-1CFF-5643-939E-217C01CDF565}" type="slidenum">
              <a:rPr lang="en-US" smtClean="0"/>
              <a:pPr/>
              <a:t>‹#›</a:t>
            </a:fld>
            <a:endParaRPr lang="en-US" dirty="0"/>
          </a:p>
        </p:txBody>
      </p:sp>
      <p:sp>
        <p:nvSpPr>
          <p:cNvPr id="14" name="Footer Placeholder 13"/>
          <p:cNvSpPr>
            <a:spLocks noGrp="1"/>
          </p:cNvSpPr>
          <p:nvPr>
            <p:ph type="ftr" sz="quarter" idx="12"/>
          </p:nvPr>
        </p:nvSpPr>
        <p:spPr>
          <a:xfrm>
            <a:off x="2133600" y="6248209"/>
            <a:ext cx="6096000" cy="365125"/>
          </a:xfrm>
        </p:spPr>
        <p:txBody>
          <a:bodyPr rtlCol="0"/>
          <a:lstStyle/>
          <a:p>
            <a:endParaRPr lang="en-US" dirty="0"/>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AU" smtClean="0"/>
              <a:t>Drag picture to placeholder or click icon to add</a:t>
            </a:r>
            <a:endParaRPr kumimoji="0"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AU"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3"/>
            <a:ext cx="2743200" cy="5516563"/>
          </a:xfrm>
        </p:spPr>
        <p:txBody>
          <a:bodyPr vert="eaVert"/>
          <a:lstStyle/>
          <a:p>
            <a:r>
              <a:rPr kumimoji="0" lang="en-AU"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AU" smtClean="0"/>
              <a:t>Click to edit Master text styles</a:t>
            </a:r>
          </a:p>
          <a:p>
            <a:pPr lvl="1" eaLnBrk="1" latinLnBrk="0" hangingPunct="1"/>
            <a:r>
              <a:rPr lang="en-AU" smtClean="0"/>
              <a:t>Second level</a:t>
            </a:r>
          </a:p>
          <a:p>
            <a:pPr lvl="2" eaLnBrk="1" latinLnBrk="0" hangingPunct="1"/>
            <a:r>
              <a:rPr lang="en-AU" smtClean="0"/>
              <a:t>Third level</a:t>
            </a:r>
          </a:p>
          <a:p>
            <a:pPr lvl="3" eaLnBrk="1" latinLnBrk="0" hangingPunct="1"/>
            <a:r>
              <a:rPr lang="en-AU" smtClean="0"/>
              <a:t>Fourth level</a:t>
            </a:r>
          </a:p>
          <a:p>
            <a:pPr lvl="4" eaLnBrk="1" latinLnBrk="0" hangingPunct="1"/>
            <a:r>
              <a:rPr lang="en-AU" smtClean="0"/>
              <a:t>Fifth level</a:t>
            </a:r>
            <a:endParaRPr kumimoji="0" lang="en-US"/>
          </a:p>
        </p:txBody>
      </p:sp>
      <p:sp>
        <p:nvSpPr>
          <p:cNvPr id="4" name="Date Placeholder 3"/>
          <p:cNvSpPr>
            <a:spLocks noGrp="1"/>
          </p:cNvSpPr>
          <p:nvPr>
            <p:ph type="dt" sz="half" idx="10"/>
          </p:nvPr>
        </p:nvSpPr>
        <p:spPr>
          <a:xfrm>
            <a:off x="8737600" y="6248405"/>
            <a:ext cx="2946400" cy="365125"/>
          </a:xfrm>
        </p:spPr>
        <p:txBody>
          <a:bodyPr/>
          <a:lstStyle/>
          <a:p>
            <a:fld id="{B61BEF0D-F0BB-DE4B-95CE-6DB70DBA9567}" type="datetimeFigureOut">
              <a:rPr lang="en-US" smtClean="0"/>
              <a:pPr/>
              <a:t>7/05/17</a:t>
            </a:fld>
            <a:endParaRPr lang="en-US" dirty="0"/>
          </a:p>
        </p:txBody>
      </p:sp>
      <p:sp>
        <p:nvSpPr>
          <p:cNvPr id="5" name="Footer Placeholder 4"/>
          <p:cNvSpPr>
            <a:spLocks noGrp="1"/>
          </p:cNvSpPr>
          <p:nvPr>
            <p:ph type="ftr" sz="quarter" idx="11"/>
          </p:nvPr>
        </p:nvSpPr>
        <p:spPr>
          <a:xfrm>
            <a:off x="609603" y="6248210"/>
            <a:ext cx="7431311" cy="365125"/>
          </a:xfrm>
        </p:spPr>
        <p:txBody>
          <a:bodyPr/>
          <a:lstStyle/>
          <a:p>
            <a:endParaRPr lang="en-US" dirty="0"/>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8075084" y="103716"/>
            <a:ext cx="533400" cy="325968"/>
          </a:xfrm>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2" Type="http://schemas.openxmlformats.org/officeDocument/2006/relationships/theme" Target="../theme/theme2.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9.xml"/><Relationship Id="rId12" Type="http://schemas.openxmlformats.org/officeDocument/2006/relationships/theme" Target="../theme/theme3.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slideLayout" Target="../slideLayouts/slideLayout37.xml"/><Relationship Id="rId10"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theme" Target="../theme/theme4.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theme" Target="../theme/theme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2.xml"/><Relationship Id="rId12" Type="http://schemas.openxmlformats.org/officeDocument/2006/relationships/theme" Target="../theme/theme6.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9" Type="http://schemas.openxmlformats.org/officeDocument/2006/relationships/slideLayout" Target="../slideLayouts/slideLayout70.xml"/><Relationship Id="rId10"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3.xml"/><Relationship Id="rId12" Type="http://schemas.openxmlformats.org/officeDocument/2006/relationships/theme" Target="../theme/theme7.xml"/><Relationship Id="rId1" Type="http://schemas.openxmlformats.org/officeDocument/2006/relationships/slideLayout" Target="../slideLayouts/slideLayout73.xml"/><Relationship Id="rId2" Type="http://schemas.openxmlformats.org/officeDocument/2006/relationships/slideLayout" Target="../slideLayouts/slideLayout74.xml"/><Relationship Id="rId3" Type="http://schemas.openxmlformats.org/officeDocument/2006/relationships/slideLayout" Target="../slideLayouts/slideLayout75.xml"/><Relationship Id="rId4" Type="http://schemas.openxmlformats.org/officeDocument/2006/relationships/slideLayout" Target="../slideLayouts/slideLayout76.xml"/><Relationship Id="rId5" Type="http://schemas.openxmlformats.org/officeDocument/2006/relationships/slideLayout" Target="../slideLayouts/slideLayout77.xml"/><Relationship Id="rId6" Type="http://schemas.openxmlformats.org/officeDocument/2006/relationships/slideLayout" Target="../slideLayouts/slideLayout78.xml"/><Relationship Id="rId7" Type="http://schemas.openxmlformats.org/officeDocument/2006/relationships/slideLayout" Target="../slideLayouts/slideLayout79.xml"/><Relationship Id="rId8" Type="http://schemas.openxmlformats.org/officeDocument/2006/relationships/slideLayout" Target="../slideLayouts/slideLayout80.xml"/><Relationship Id="rId9" Type="http://schemas.openxmlformats.org/officeDocument/2006/relationships/slideLayout" Target="../slideLayouts/slideLayout81.xml"/><Relationship Id="rId10"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4.xml"/><Relationship Id="rId12" Type="http://schemas.openxmlformats.org/officeDocument/2006/relationships/theme" Target="../theme/theme8.xml"/><Relationship Id="rId1" Type="http://schemas.openxmlformats.org/officeDocument/2006/relationships/slideLayout" Target="../slideLayouts/slideLayout84.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50812" y="2"/>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3" y="685802"/>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1" y="2667001"/>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7"/>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3"/>
          </p:nvPr>
        </p:nvSpPr>
        <p:spPr>
          <a:xfrm>
            <a:off x="2572281" y="5883277"/>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8" y="5883277"/>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21985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C3051-F90A-F741-84B4-BE19949CED0C}"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AAED7-6B4E-BA4F-8102-B666269DB8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366431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7" y="382385"/>
            <a:ext cx="10178323"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7" y="2286003"/>
            <a:ext cx="10178323"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7" y="6375679"/>
            <a:ext cx="2329723"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2"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1"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271476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4294967295" pos="792">
          <p15:clr>
            <a:srgbClr val="F26B43"/>
          </p15:clr>
        </p15:guide>
        <p15:guide id="4294967295" pos="72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EBF5D-FADD-7D41-8EE5-E77CC1E7562A}" type="datetimeFigureOut">
              <a:rPr lang="en-US" smtClean="0">
                <a:solidFill>
                  <a:prstClr val="black">
                    <a:tint val="75000"/>
                  </a:prstClr>
                </a:solidFill>
              </a:rPr>
              <a:pPr/>
              <a:t>7/05/17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EA2E24-527E-7A44-BA24-19DEFB3324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096348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1" y="152403"/>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08000" y="355847"/>
            <a:ext cx="11175013" cy="1054394"/>
          </a:xfrm>
          <a:prstGeom prst="rect">
            <a:avLst/>
          </a:prstGeom>
        </p:spPr>
        <p:txBody>
          <a:bodyPr vert="horz" lIns="91440" tIns="45720" rIns="91440" bIns="45720" rtlCol="0" anchor="ctr">
            <a:noAutofit/>
          </a:bodyPr>
          <a:lstStyle/>
          <a:p>
            <a:r>
              <a:rPr lang="en-AU" smtClean="0"/>
              <a:t>Click to edit Master title style</a:t>
            </a:r>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AU" smtClean="0"/>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52718"/>
            <a:ext cx="7721600" cy="1371600"/>
          </a:xfrm>
          <a:prstGeom prst="rect">
            <a:avLst/>
          </a:prstGeom>
        </p:spPr>
        <p:txBody>
          <a:bodyPr vert="horz" lIns="91440" tIns="45720" rIns="91440" bIns="45720" rtlCol="0" anchor="b">
            <a:normAutofit/>
          </a:bodyPr>
          <a:lstStyle/>
          <a:p>
            <a:r>
              <a:rPr lang="en-AU" smtClean="0"/>
              <a:t>Click to edit Master title style</a:t>
            </a:r>
            <a:endParaRPr lang="en-US" dirty="0"/>
          </a:p>
        </p:txBody>
      </p:sp>
      <p:sp>
        <p:nvSpPr>
          <p:cNvPr id="3" name="Text Placeholder 2"/>
          <p:cNvSpPr>
            <a:spLocks noGrp="1"/>
          </p:cNvSpPr>
          <p:nvPr>
            <p:ph type="body" idx="1"/>
          </p:nvPr>
        </p:nvSpPr>
        <p:spPr>
          <a:xfrm>
            <a:off x="609600" y="1752602"/>
            <a:ext cx="10160000" cy="43735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2"/>
          </p:nvPr>
        </p:nvSpPr>
        <p:spPr>
          <a:xfrm>
            <a:off x="609600" y="6172201"/>
            <a:ext cx="4572000" cy="304800"/>
          </a:xfrm>
          <a:prstGeom prst="rect">
            <a:avLst/>
          </a:prstGeom>
        </p:spPr>
        <p:txBody>
          <a:bodyPr vert="horz" lIns="91440" tIns="45720" rIns="91440" bIns="0" rtlCol="0" anchor="b"/>
          <a:lstStyle>
            <a:lvl1pPr algn="l">
              <a:defRPr sz="1000">
                <a:solidFill>
                  <a:schemeClr val="tx1"/>
                </a:solidFill>
              </a:defRPr>
            </a:lvl1pPr>
          </a:lstStyle>
          <a:p>
            <a:fld id="{B61BEF0D-F0BB-DE4B-95CE-6DB70DBA9567}" type="datetimeFigureOut">
              <a:rPr lang="en-US" smtClean="0"/>
              <a:pPr/>
              <a:t>7/05/17</a:t>
            </a:fld>
            <a:endParaRPr lang="en-US" dirty="0"/>
          </a:p>
        </p:txBody>
      </p:sp>
      <p:sp>
        <p:nvSpPr>
          <p:cNvPr id="5" name="Footer Placeholder 4"/>
          <p:cNvSpPr>
            <a:spLocks noGrp="1"/>
          </p:cNvSpPr>
          <p:nvPr>
            <p:ph type="ftr" sz="quarter" idx="3"/>
          </p:nvPr>
        </p:nvSpPr>
        <p:spPr>
          <a:xfrm>
            <a:off x="609600" y="6492878"/>
            <a:ext cx="4572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11189125" y="5824646"/>
            <a:ext cx="1315721" cy="486833"/>
          </a:xfrm>
          <a:prstGeom prst="rect">
            <a:avLst/>
          </a:prstGeom>
        </p:spPr>
        <p:txBody>
          <a:bodyPr vert="horz" lIns="91440" tIns="45720" rIns="91440" bIns="45720" rtlCol="0" anchor="ctr"/>
          <a:lstStyle>
            <a:lvl1pPr algn="l">
              <a:defRPr sz="2400" b="1">
                <a:solidFill>
                  <a:schemeClr val="tx2"/>
                </a:solidFill>
              </a:defRPr>
            </a:lvl1pPr>
          </a:lstStyle>
          <a:p>
            <a:fld id="{D57F1E4F-1CFF-5643-939E-217C01CDF565}" type="slidenum">
              <a:rPr lang="en-US" smtClean="0"/>
              <a:pPr/>
              <a:t>‹#›</a:t>
            </a:fld>
            <a:endParaRPr lang="en-US" dirty="0"/>
          </a:p>
        </p:txBody>
      </p:sp>
      <p:sp>
        <p:nvSpPr>
          <p:cNvPr id="7" name="Rectangle 6"/>
          <p:cNvSpPr/>
          <p:nvPr/>
        </p:nvSpPr>
        <p:spPr>
          <a:xfrm>
            <a:off x="12001500" y="0"/>
            <a:ext cx="190501"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001500" y="1371600"/>
            <a:ext cx="190501"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AU"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AU" smtClean="0"/>
              <a:t>Click to edit Master text styles</a:t>
            </a:r>
          </a:p>
          <a:p>
            <a:pPr lvl="1" eaLnBrk="1" latinLnBrk="0" hangingPunct="1"/>
            <a:r>
              <a:rPr kumimoji="0" lang="en-AU" smtClean="0"/>
              <a:t>Second level</a:t>
            </a:r>
          </a:p>
          <a:p>
            <a:pPr lvl="2" eaLnBrk="1" latinLnBrk="0" hangingPunct="1"/>
            <a:r>
              <a:rPr kumimoji="0" lang="en-AU" smtClean="0"/>
              <a:t>Third level</a:t>
            </a:r>
          </a:p>
          <a:p>
            <a:pPr lvl="3" eaLnBrk="1" latinLnBrk="0" hangingPunct="1"/>
            <a:r>
              <a:rPr kumimoji="0" lang="en-AU" smtClean="0"/>
              <a:t>Fourth level</a:t>
            </a:r>
          </a:p>
          <a:p>
            <a:pPr lvl="4" eaLnBrk="1" latinLnBrk="0" hangingPunct="1"/>
            <a:r>
              <a:rPr kumimoji="0" lang="en-AU" smtClean="0"/>
              <a:t>Fifth level</a:t>
            </a:r>
            <a:endParaRPr kumimoji="0" lang="en-US"/>
          </a:p>
        </p:txBody>
      </p:sp>
      <p:sp>
        <p:nvSpPr>
          <p:cNvPr id="14" name="Date Placeholder 13"/>
          <p:cNvSpPr>
            <a:spLocks noGrp="1"/>
          </p:cNvSpPr>
          <p:nvPr>
            <p:ph type="dt" sz="half" idx="2"/>
          </p:nvPr>
        </p:nvSpPr>
        <p:spPr>
          <a:xfrm>
            <a:off x="8128000" y="6248403"/>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B61BEF0D-F0BB-DE4B-95CE-6DB70DBA9567}" type="datetimeFigureOut">
              <a:rPr lang="en-US" smtClean="0"/>
              <a:pPr/>
              <a:t>7/05/17</a:t>
            </a:fld>
            <a:endParaRPr lang="en-US" dirty="0"/>
          </a:p>
        </p:txBody>
      </p:sp>
      <p:sp>
        <p:nvSpPr>
          <p:cNvPr id="3" name="Footer Placeholder 2"/>
          <p:cNvSpPr>
            <a:spLocks noGrp="1"/>
          </p:cNvSpPr>
          <p:nvPr>
            <p:ph type="ftr" sz="quarter" idx="3"/>
          </p:nvPr>
        </p:nvSpPr>
        <p:spPr>
          <a:xfrm>
            <a:off x="812802" y="6248209"/>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png"/><Relationship Id="rId5" Type="http://schemas.openxmlformats.org/officeDocument/2006/relationships/image" Target="../media/image9.png"/><Relationship Id="rId6" Type="http://schemas.microsoft.com/office/2007/relationships/hdphoto" Target="../media/hdphoto1.wdp"/><Relationship Id="rId7" Type="http://schemas.openxmlformats.org/officeDocument/2006/relationships/image" Target="../media/image10.png"/><Relationship Id="rId1" Type="http://schemas.openxmlformats.org/officeDocument/2006/relationships/slideLayout" Target="../slideLayouts/slideLayout74.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g"/><Relationship Id="rId1" Type="http://schemas.openxmlformats.org/officeDocument/2006/relationships/slideLayout" Target="../slideLayouts/slideLayout74.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package" Target="../embeddings/Microsoft_Word_Document1.docx"/><Relationship Id="rId5" Type="http://schemas.openxmlformats.org/officeDocument/2006/relationships/image" Target="../media/image14.png"/><Relationship Id="rId1" Type="http://schemas.openxmlformats.org/officeDocument/2006/relationships/vmlDrawing" Target="../drawings/vmlDrawing1.vml"/><Relationship Id="rId2"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package" Target="../embeddings/Microsoft_Word_Document2.docx"/><Relationship Id="rId5" Type="http://schemas.openxmlformats.org/officeDocument/2006/relationships/image" Target="../media/image15.png"/><Relationship Id="rId1" Type="http://schemas.openxmlformats.org/officeDocument/2006/relationships/vmlDrawing" Target="../drawings/vmlDrawing2.vml"/><Relationship Id="rId2"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package" Target="../embeddings/Microsoft_Word_Document3.docx"/><Relationship Id="rId5" Type="http://schemas.openxmlformats.org/officeDocument/2006/relationships/image" Target="../media/image16.png"/><Relationship Id="rId1" Type="http://schemas.openxmlformats.org/officeDocument/2006/relationships/vmlDrawing" Target="../drawings/vmlDrawing3.vml"/><Relationship Id="rId2"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 Id="rId11"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 Id="rId11"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QxkHguEp2_M" TargetMode="External"/><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1" Type="http://schemas.openxmlformats.org/officeDocument/2006/relationships/slideLayout" Target="../slideLayouts/slideLayout30.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4.xml"/><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4" Type="http://schemas.openxmlformats.org/officeDocument/2006/relationships/image" Target="../media/image40.jpg"/><Relationship Id="rId5" Type="http://schemas.openxmlformats.org/officeDocument/2006/relationships/image" Target="../media/image41.jpg"/><Relationship Id="rId1" Type="http://schemas.openxmlformats.org/officeDocument/2006/relationships/slideLayout" Target="../slideLayouts/slideLayout41.xml"/><Relationship Id="rId2" Type="http://schemas.openxmlformats.org/officeDocument/2006/relationships/notesSlide" Target="../notesSlides/notesSlide26.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41.xml"/><Relationship Id="rId2" Type="http://schemas.openxmlformats.org/officeDocument/2006/relationships/notesSlide" Target="../notesSlides/notesSlide2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41.xml"/><Relationship Id="rId2"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9.xml"/><Relationship Id="rId3" Type="http://schemas.openxmlformats.org/officeDocument/2006/relationships/image" Target="../media/image46.jpg"/></Relationships>
</file>

<file path=ppt/slides/_rels/slide43.xml.rels><?xml version="1.0" encoding="UTF-8" standalone="yes"?>
<Relationships xmlns="http://schemas.openxmlformats.org/package/2006/relationships"><Relationship Id="rId3" Type="http://schemas.openxmlformats.org/officeDocument/2006/relationships/hyperlink" Target="http://paulmoss9.wixsite.com/theartofhomework/vocabulary" TargetMode="External"/><Relationship Id="rId4" Type="http://schemas.openxmlformats.org/officeDocument/2006/relationships/image" Target="../media/image47.png"/><Relationship Id="rId1" Type="http://schemas.openxmlformats.org/officeDocument/2006/relationships/slideLayout" Target="../slideLayouts/slideLayout41.xml"/><Relationship Id="rId2" Type="http://schemas.openxmlformats.org/officeDocument/2006/relationships/notesSlide" Target="../notesSlides/notesSlide3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4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6.xml"/><Relationship Id="rId3" Type="http://schemas.openxmlformats.org/officeDocument/2006/relationships/image" Target="../media/image5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7" Type="http://schemas.openxmlformats.org/officeDocument/2006/relationships/image" Target="../media/image57.png"/><Relationship Id="rId8" Type="http://schemas.openxmlformats.org/officeDocument/2006/relationships/image" Target="../media/image58.jpeg"/><Relationship Id="rId9" Type="http://schemas.openxmlformats.org/officeDocument/2006/relationships/image" Target="../media/image59.jpeg"/><Relationship Id="rId1" Type="http://schemas.openxmlformats.org/officeDocument/2006/relationships/slideLayout" Target="../slideLayouts/slideLayout19.xml"/><Relationship Id="rId2" Type="http://schemas.openxmlformats.org/officeDocument/2006/relationships/notesSlide" Target="../notesSlides/notesSlide3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8.xml"/><Relationship Id="rId3"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9.xml"/><Relationship Id="rId3" Type="http://schemas.openxmlformats.org/officeDocument/2006/relationships/image" Target="../media/image6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3.jpg"/><Relationship Id="rId3" Type="http://schemas.openxmlformats.org/officeDocument/2006/relationships/image" Target="../media/image64.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1.xml"/><Relationship Id="rId3" Type="http://schemas.openxmlformats.org/officeDocument/2006/relationships/image" Target="../media/image6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2.xml"/><Relationship Id="rId3" Type="http://schemas.openxmlformats.org/officeDocument/2006/relationships/image" Target="../media/image6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jpg"/></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WORD CHALLENGES</a:t>
            </a:r>
            <a:endParaRPr lang="en-GB" dirty="0"/>
          </a:p>
        </p:txBody>
      </p:sp>
      <p:sp>
        <p:nvSpPr>
          <p:cNvPr id="3" name="Subtitle 2"/>
          <p:cNvSpPr>
            <a:spLocks noGrp="1"/>
          </p:cNvSpPr>
          <p:nvPr>
            <p:ph type="subTitle" idx="1"/>
          </p:nvPr>
        </p:nvSpPr>
        <p:spPr>
          <a:xfrm>
            <a:off x="914400" y="3505200"/>
            <a:ext cx="8534400" cy="2485328"/>
          </a:xfrm>
        </p:spPr>
        <p:txBody>
          <a:bodyPr>
            <a:normAutofit fontScale="55000" lnSpcReduction="20000"/>
          </a:bodyPr>
          <a:lstStyle/>
          <a:p>
            <a:r>
              <a:rPr lang="en-US" dirty="0"/>
              <a:t>For </a:t>
            </a:r>
            <a:r>
              <a:rPr lang="en-US" dirty="0" smtClean="0"/>
              <a:t>me, </a:t>
            </a:r>
            <a:r>
              <a:rPr lang="en-US" dirty="0"/>
              <a:t>one of the most powerful strategies in the English classroom is getting students to write. </a:t>
            </a:r>
            <a:r>
              <a:rPr lang="en-US" dirty="0" err="1"/>
              <a:t>Analysing</a:t>
            </a:r>
            <a:r>
              <a:rPr lang="en-US" dirty="0"/>
              <a:t> texts is extremely important, but getting students to experiment with words themselves seems to enhance their ability to </a:t>
            </a:r>
            <a:r>
              <a:rPr lang="en-US" dirty="0" err="1"/>
              <a:t>analyse</a:t>
            </a:r>
            <a:r>
              <a:rPr lang="en-US" dirty="0"/>
              <a:t> other peoples' writing.</a:t>
            </a:r>
          </a:p>
          <a:p>
            <a:endParaRPr lang="en-US" dirty="0"/>
          </a:p>
          <a:p>
            <a:r>
              <a:rPr lang="en-US" dirty="0"/>
              <a:t>These activities are designed to allow students to explore the way words change in meaning depending on how they are arranged or communicated. There are a wide range of activities including those connected to the mechanics of language, and others more reliant on creativity.  The rationale is that by continually experimenting with words in these short engaging activities, students attain a better appreciation of their use. </a:t>
            </a:r>
            <a:endParaRPr lang="en-US" dirty="0" smtClean="0"/>
          </a:p>
          <a:p>
            <a:endParaRPr lang="en-US" dirty="0"/>
          </a:p>
          <a:p>
            <a:r>
              <a:rPr lang="en-US" dirty="0" smtClean="0"/>
              <a:t>Teachers are encouraged to alter the activities to suit a relevant theme or topic of a lesson. </a:t>
            </a:r>
            <a:endParaRPr lang="en-US" dirty="0"/>
          </a:p>
          <a:p>
            <a:endParaRPr lang="en-US" dirty="0"/>
          </a:p>
          <a:p>
            <a:r>
              <a:rPr lang="en-US" dirty="0"/>
              <a:t>Rarely have these activities not resulted in the entire class absorbed in learning.</a:t>
            </a:r>
            <a:endParaRPr lang="en-GB" dirty="0"/>
          </a:p>
        </p:txBody>
      </p:sp>
    </p:spTree>
    <p:extLst>
      <p:ext uri="{BB962C8B-B14F-4D97-AF65-F5344CB8AC3E}">
        <p14:creationId xmlns:p14="http://schemas.microsoft.com/office/powerpoint/2010/main" val="34510184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REARRANGING WORDS</a:t>
            </a:r>
            <a:endParaRPr lang="en-GB" dirty="0"/>
          </a:p>
        </p:txBody>
      </p:sp>
      <p:sp>
        <p:nvSpPr>
          <p:cNvPr id="3" name="Subtitle 2"/>
          <p:cNvSpPr>
            <a:spLocks noGrp="1"/>
          </p:cNvSpPr>
          <p:nvPr>
            <p:ph type="subTitle" idx="1"/>
          </p:nvPr>
        </p:nvSpPr>
        <p:spPr>
          <a:xfrm>
            <a:off x="4515378" y="3996267"/>
            <a:ext cx="6987645" cy="2401136"/>
          </a:xfrm>
        </p:spPr>
        <p:txBody>
          <a:bodyPr>
            <a:normAutofit fontScale="70000" lnSpcReduction="20000"/>
          </a:bodyPr>
          <a:lstStyle/>
          <a:p>
            <a:r>
              <a:rPr lang="en-US" dirty="0" smtClean="0">
                <a:solidFill>
                  <a:schemeClr val="tx2">
                    <a:lumMod val="75000"/>
                    <a:lumOff val="25000"/>
                  </a:schemeClr>
                </a:solidFill>
                <a:latin typeface="Arial"/>
                <a:cs typeface="Arial"/>
              </a:rPr>
              <a:t>These activities are designed to build </a:t>
            </a:r>
            <a:r>
              <a:rPr lang="en-US" dirty="0">
                <a:solidFill>
                  <a:schemeClr val="tx2">
                    <a:lumMod val="75000"/>
                    <a:lumOff val="25000"/>
                  </a:schemeClr>
                </a:solidFill>
                <a:latin typeface="Arial"/>
                <a:cs typeface="Arial"/>
              </a:rPr>
              <a:t>capacity to construct complex sentences. I</a:t>
            </a:r>
            <a:r>
              <a:rPr lang="en-US" dirty="0" smtClean="0">
                <a:solidFill>
                  <a:schemeClr val="tx2">
                    <a:lumMod val="75000"/>
                    <a:lumOff val="25000"/>
                  </a:schemeClr>
                </a:solidFill>
                <a:latin typeface="Arial"/>
                <a:cs typeface="Arial"/>
              </a:rPr>
              <a:t>f </a:t>
            </a:r>
            <a:r>
              <a:rPr lang="en-US" dirty="0">
                <a:solidFill>
                  <a:schemeClr val="tx2">
                    <a:lumMod val="75000"/>
                    <a:lumOff val="25000"/>
                  </a:schemeClr>
                </a:solidFill>
                <a:latin typeface="Arial"/>
                <a:cs typeface="Arial"/>
              </a:rPr>
              <a:t>students can develop and construct complex sentences, </a:t>
            </a:r>
            <a:r>
              <a:rPr lang="en-US" dirty="0" smtClean="0">
                <a:solidFill>
                  <a:schemeClr val="tx2">
                    <a:lumMod val="75000"/>
                    <a:lumOff val="25000"/>
                  </a:schemeClr>
                </a:solidFill>
                <a:latin typeface="Arial"/>
                <a:cs typeface="Arial"/>
              </a:rPr>
              <a:t>not only are they </a:t>
            </a:r>
            <a:r>
              <a:rPr lang="en-US" dirty="0">
                <a:solidFill>
                  <a:schemeClr val="tx2">
                    <a:lumMod val="75000"/>
                    <a:lumOff val="25000"/>
                  </a:schemeClr>
                </a:solidFill>
                <a:latin typeface="Arial"/>
                <a:cs typeface="Arial"/>
              </a:rPr>
              <a:t>more than halfway there to becoming successfully literate in our </a:t>
            </a:r>
            <a:r>
              <a:rPr lang="en-US" dirty="0" smtClean="0">
                <a:solidFill>
                  <a:schemeClr val="tx2">
                    <a:lumMod val="75000"/>
                    <a:lumOff val="25000"/>
                  </a:schemeClr>
                </a:solidFill>
                <a:latin typeface="Arial"/>
                <a:cs typeface="Arial"/>
              </a:rPr>
              <a:t>culture, but they will be better able to write stronger responses in creative writing challenges, as well as becoming better equipped at </a:t>
            </a:r>
            <a:r>
              <a:rPr lang="en-US" dirty="0" err="1" smtClean="0">
                <a:solidFill>
                  <a:schemeClr val="tx2">
                    <a:lumMod val="75000"/>
                    <a:lumOff val="25000"/>
                  </a:schemeClr>
                </a:solidFill>
                <a:latin typeface="Arial"/>
                <a:cs typeface="Arial"/>
              </a:rPr>
              <a:t>analysing</a:t>
            </a:r>
            <a:r>
              <a:rPr lang="en-US" dirty="0" smtClean="0">
                <a:solidFill>
                  <a:schemeClr val="tx2">
                    <a:lumMod val="75000"/>
                    <a:lumOff val="25000"/>
                  </a:schemeClr>
                </a:solidFill>
                <a:latin typeface="Arial"/>
                <a:cs typeface="Arial"/>
              </a:rPr>
              <a:t> fiction and non-fiction texts.</a:t>
            </a:r>
          </a:p>
          <a:p>
            <a:r>
              <a:rPr lang="en-US" dirty="0" smtClean="0">
                <a:solidFill>
                  <a:schemeClr val="tx2">
                    <a:lumMod val="75000"/>
                    <a:lumOff val="25000"/>
                  </a:schemeClr>
                </a:solidFill>
                <a:latin typeface="Arial"/>
                <a:cs typeface="Arial"/>
              </a:rPr>
              <a:t>Don’t assume students know what subordinate clauses are. You will no doubt have to teach it, incorporating relative clauses and a list of subordinating conjunctions. Once they have this knowledge, students will thrive in experimenting with their choices to manipulate sentences for meaning.</a:t>
            </a:r>
            <a:endParaRPr lang="en-AU" dirty="0">
              <a:solidFill>
                <a:schemeClr val="tx2">
                  <a:lumMod val="75000"/>
                  <a:lumOff val="25000"/>
                </a:schemeClr>
              </a:solidFill>
              <a:latin typeface="Arial"/>
              <a:cs typeface="Arial"/>
            </a:endParaRPr>
          </a:p>
          <a:p>
            <a:endParaRPr lang="en-GB" dirty="0">
              <a:solidFill>
                <a:schemeClr val="tx2">
                  <a:lumMod val="75000"/>
                  <a:lumOff val="25000"/>
                </a:schemeClr>
              </a:solidFill>
              <a:latin typeface="Arial"/>
              <a:cs typeface="Arial"/>
            </a:endParaRPr>
          </a:p>
        </p:txBody>
      </p:sp>
    </p:spTree>
    <p:extLst>
      <p:ext uri="{BB962C8B-B14F-4D97-AF65-F5344CB8AC3E}">
        <p14:creationId xmlns:p14="http://schemas.microsoft.com/office/powerpoint/2010/main" val="409933337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5137" y="313598"/>
            <a:ext cx="9997889" cy="916488"/>
          </a:xfrm>
          <a:solidFill>
            <a:schemeClr val="accent1">
              <a:lumMod val="60000"/>
              <a:lumOff val="40000"/>
            </a:schemeClr>
          </a:solidFill>
        </p:spPr>
        <p:txBody>
          <a:bodyPr>
            <a:noAutofit/>
          </a:bodyPr>
          <a:lstStyle/>
          <a:p>
            <a:r>
              <a:rPr lang="en-US" sz="2800" dirty="0" smtClean="0"/>
              <a:t/>
            </a:r>
            <a:br>
              <a:rPr lang="en-US" sz="2800" dirty="0" smtClean="0"/>
            </a:br>
            <a:r>
              <a:rPr lang="en-US" sz="2800" dirty="0" smtClean="0"/>
              <a:t>Combine into 1 sentence - </a:t>
            </a:r>
            <a:r>
              <a:rPr lang="en-GB" sz="2800" dirty="0"/>
              <a:t>Using subordinating </a:t>
            </a:r>
            <a:r>
              <a:rPr lang="en-GB" sz="2800" dirty="0" smtClean="0"/>
              <a:t>connectives</a:t>
            </a:r>
            <a:r>
              <a:rPr lang="en-GB" sz="2800" dirty="0"/>
              <a:t/>
            </a:r>
            <a:br>
              <a:rPr lang="en-GB" sz="2800" dirty="0"/>
            </a:br>
            <a:endParaRPr lang="en-US" sz="2800" dirty="0"/>
          </a:p>
        </p:txBody>
      </p:sp>
      <p:sp>
        <p:nvSpPr>
          <p:cNvPr id="3" name="Content Placeholder 2"/>
          <p:cNvSpPr>
            <a:spLocks noGrp="1"/>
          </p:cNvSpPr>
          <p:nvPr>
            <p:ph idx="1"/>
          </p:nvPr>
        </p:nvSpPr>
        <p:spPr>
          <a:xfrm>
            <a:off x="2133600" y="1600200"/>
            <a:ext cx="7924800" cy="4114800"/>
          </a:xfrm>
          <a:prstGeom prst="rect">
            <a:avLst/>
          </a:prstGeom>
        </p:spPr>
        <p:txBody>
          <a:bodyPr/>
          <a:lstStyle/>
          <a:p>
            <a:pPr marL="0" indent="0">
              <a:buNone/>
            </a:pPr>
            <a:endParaRPr lang="en-US" sz="3600" dirty="0" smtClean="0"/>
          </a:p>
          <a:p>
            <a:pPr marL="0" indent="0">
              <a:buNone/>
            </a:pPr>
            <a:r>
              <a:rPr lang="en-US" sz="3600" dirty="0" smtClean="0"/>
              <a:t>John </a:t>
            </a:r>
            <a:r>
              <a:rPr lang="en-US" sz="3600" dirty="0"/>
              <a:t>ate his dinner.</a:t>
            </a:r>
          </a:p>
          <a:p>
            <a:pPr marL="0" indent="0">
              <a:buNone/>
            </a:pPr>
            <a:r>
              <a:rPr lang="en-US" sz="3600" dirty="0"/>
              <a:t>He reminisced about his childhood.</a:t>
            </a:r>
          </a:p>
          <a:p>
            <a:pPr marL="0" indent="0">
              <a:buNone/>
            </a:pPr>
            <a:r>
              <a:rPr lang="en-US" sz="3600" dirty="0"/>
              <a:t>A feeling of great contentment enveloped him</a:t>
            </a:r>
            <a:r>
              <a:rPr lang="en-US" dirty="0" smtClean="0"/>
              <a:t>. </a:t>
            </a:r>
            <a:endParaRPr lang="en-US" dirty="0"/>
          </a:p>
        </p:txBody>
      </p:sp>
      <p:sp>
        <p:nvSpPr>
          <p:cNvPr id="4" name="TextBox 3"/>
          <p:cNvSpPr txBox="1"/>
          <p:nvPr/>
        </p:nvSpPr>
        <p:spPr>
          <a:xfrm>
            <a:off x="9077856" y="3120301"/>
            <a:ext cx="2430170" cy="2677656"/>
          </a:xfrm>
          <a:prstGeom prst="rect">
            <a:avLst/>
          </a:prstGeom>
          <a:solidFill>
            <a:schemeClr val="accent1">
              <a:lumMod val="40000"/>
              <a:lumOff val="60000"/>
            </a:schemeClr>
          </a:solidFill>
        </p:spPr>
        <p:txBody>
          <a:bodyPr wrap="square" rtlCol="0">
            <a:spAutoFit/>
          </a:bodyPr>
          <a:lstStyle/>
          <a:p>
            <a:pPr algn="ctr"/>
            <a:r>
              <a:rPr lang="en-GB" sz="1400" dirty="0" smtClean="0"/>
              <a:t>Answers</a:t>
            </a:r>
          </a:p>
          <a:p>
            <a:endParaRPr lang="en-GB" sz="1400" dirty="0" smtClean="0"/>
          </a:p>
          <a:p>
            <a:r>
              <a:rPr lang="en-GB" sz="1400" dirty="0" smtClean="0"/>
              <a:t>After </a:t>
            </a:r>
            <a:r>
              <a:rPr lang="en-GB" sz="1400" dirty="0"/>
              <a:t>John ate his dinner, he reminisced about this childhood, and a feeling of great contentment enveloped him. </a:t>
            </a:r>
          </a:p>
          <a:p>
            <a:r>
              <a:rPr lang="en-GB" sz="1400" dirty="0"/>
              <a:t>Or, </a:t>
            </a:r>
            <a:endParaRPr lang="en-GB" sz="1400" dirty="0" smtClean="0"/>
          </a:p>
          <a:p>
            <a:r>
              <a:rPr lang="en-GB" sz="1400" dirty="0" smtClean="0"/>
              <a:t>As </a:t>
            </a:r>
            <a:r>
              <a:rPr lang="en-GB" sz="1400" dirty="0"/>
              <a:t>John ate his dinner </a:t>
            </a:r>
            <a:r>
              <a:rPr lang="is-IS" sz="1400" dirty="0"/>
              <a:t>…....</a:t>
            </a:r>
          </a:p>
          <a:p>
            <a:r>
              <a:rPr lang="en-US" sz="1400" dirty="0" smtClean="0"/>
              <a:t>O</a:t>
            </a:r>
            <a:r>
              <a:rPr lang="is-IS" sz="1400" dirty="0" smtClean="0"/>
              <a:t>r</a:t>
            </a:r>
          </a:p>
          <a:p>
            <a:r>
              <a:rPr lang="is-IS" sz="1400" dirty="0" smtClean="0"/>
              <a:t> </a:t>
            </a:r>
            <a:r>
              <a:rPr lang="is-IS" sz="1400" dirty="0"/>
              <a:t>While John ate his dinner</a:t>
            </a:r>
          </a:p>
          <a:p>
            <a:r>
              <a:rPr lang="is-IS" sz="1400" dirty="0" smtClean="0"/>
              <a:t>etc</a:t>
            </a:r>
            <a:endParaRPr lang="en-GB" sz="1400" dirty="0"/>
          </a:p>
        </p:txBody>
      </p:sp>
      <p:sp>
        <p:nvSpPr>
          <p:cNvPr id="5" name="TextBox 4"/>
          <p:cNvSpPr txBox="1"/>
          <p:nvPr/>
        </p:nvSpPr>
        <p:spPr>
          <a:xfrm>
            <a:off x="6569295" y="1599351"/>
            <a:ext cx="4923052" cy="923330"/>
          </a:xfrm>
          <a:prstGeom prst="rect">
            <a:avLst/>
          </a:prstGeom>
          <a:solidFill>
            <a:schemeClr val="accent1">
              <a:lumMod val="20000"/>
              <a:lumOff val="80000"/>
            </a:schemeClr>
          </a:solidFill>
        </p:spPr>
        <p:txBody>
          <a:bodyPr wrap="square" rtlCol="0">
            <a:spAutoFit/>
          </a:bodyPr>
          <a:lstStyle/>
          <a:p>
            <a:r>
              <a:rPr lang="en-US" dirty="0" smtClean="0"/>
              <a:t>Strategy: have slide with 1 example to get started, then next slide should have 3 examples to accommodate different strengths in class.  </a:t>
            </a:r>
            <a:endParaRPr lang="en-US" dirty="0"/>
          </a:p>
        </p:txBody>
      </p:sp>
    </p:spTree>
    <p:extLst>
      <p:ext uri="{BB962C8B-B14F-4D97-AF65-F5344CB8AC3E}">
        <p14:creationId xmlns:p14="http://schemas.microsoft.com/office/powerpoint/2010/main" val="7105299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3" y="315686"/>
            <a:ext cx="10018713" cy="914400"/>
          </a:xfrm>
          <a:solidFill>
            <a:schemeClr val="accent1">
              <a:lumMod val="60000"/>
              <a:lumOff val="40000"/>
            </a:schemeClr>
          </a:solidFill>
        </p:spPr>
        <p:txBody>
          <a:bodyPr/>
          <a:lstStyle/>
          <a:p>
            <a:r>
              <a:rPr lang="en-US" dirty="0" smtClean="0"/>
              <a:t>Combine into 1 sentence</a:t>
            </a:r>
            <a:endParaRPr lang="en-US" dirty="0"/>
          </a:p>
        </p:txBody>
      </p:sp>
      <p:sp>
        <p:nvSpPr>
          <p:cNvPr id="3" name="Content Placeholder 2"/>
          <p:cNvSpPr>
            <a:spLocks noGrp="1"/>
          </p:cNvSpPr>
          <p:nvPr>
            <p:ph idx="1"/>
          </p:nvPr>
        </p:nvSpPr>
        <p:spPr>
          <a:xfrm>
            <a:off x="1788674" y="2650756"/>
            <a:ext cx="3792875" cy="1582820"/>
          </a:xfrm>
          <a:prstGeom prst="rect">
            <a:avLst/>
          </a:prstGeom>
        </p:spPr>
        <p:txBody>
          <a:bodyPr>
            <a:normAutofit lnSpcReduction="10000"/>
          </a:bodyPr>
          <a:lstStyle/>
          <a:p>
            <a:pPr marL="0" indent="0">
              <a:buNone/>
            </a:pPr>
            <a:r>
              <a:rPr lang="en-US" sz="2000" dirty="0"/>
              <a:t>The clouds quickly parted</a:t>
            </a:r>
            <a:r>
              <a:rPr lang="en-US" sz="2000" dirty="0" smtClean="0"/>
              <a:t>.</a:t>
            </a:r>
          </a:p>
          <a:p>
            <a:pPr marL="0" indent="0">
              <a:buNone/>
            </a:pPr>
            <a:r>
              <a:rPr lang="en-US" sz="2000" dirty="0" smtClean="0"/>
              <a:t>Sarah </a:t>
            </a:r>
            <a:r>
              <a:rPr lang="en-US" sz="2000" dirty="0"/>
              <a:t>looked over with glee</a:t>
            </a:r>
            <a:r>
              <a:rPr lang="en-US" sz="2000" dirty="0" smtClean="0"/>
              <a:t>.</a:t>
            </a:r>
          </a:p>
          <a:p>
            <a:pPr marL="0" indent="0">
              <a:buNone/>
            </a:pPr>
            <a:r>
              <a:rPr lang="en-US" sz="2000" dirty="0" smtClean="0"/>
              <a:t>Beams </a:t>
            </a:r>
            <a:r>
              <a:rPr lang="en-US" sz="2000" dirty="0"/>
              <a:t>of light shone on his face.</a:t>
            </a:r>
            <a:endParaRPr lang="en-US" sz="1400" dirty="0"/>
          </a:p>
        </p:txBody>
      </p:sp>
      <p:sp>
        <p:nvSpPr>
          <p:cNvPr id="4" name="Content Placeholder 2"/>
          <p:cNvSpPr txBox="1">
            <a:spLocks/>
          </p:cNvSpPr>
          <p:nvPr/>
        </p:nvSpPr>
        <p:spPr>
          <a:xfrm>
            <a:off x="5346371" y="4516663"/>
            <a:ext cx="5017123" cy="161418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Font typeface="Arial"/>
              <a:buNone/>
            </a:pPr>
            <a:r>
              <a:rPr lang="en-US" sz="2000" dirty="0" smtClean="0"/>
              <a:t>New places always excited him.</a:t>
            </a:r>
          </a:p>
          <a:p>
            <a:pPr marL="0" indent="0">
              <a:buFont typeface="Arial"/>
              <a:buNone/>
            </a:pPr>
            <a:r>
              <a:rPr lang="en-US" sz="2000" dirty="0" smtClean="0"/>
              <a:t>Freedom seemed to appear from nowhere.</a:t>
            </a:r>
          </a:p>
          <a:p>
            <a:pPr marL="0" indent="0">
              <a:buFont typeface="Arial"/>
              <a:buNone/>
            </a:pPr>
            <a:r>
              <a:rPr lang="en-US" sz="2000" dirty="0" smtClean="0"/>
              <a:t>Onwards he ran. </a:t>
            </a:r>
            <a:endParaRPr lang="en-US" sz="2000" dirty="0"/>
          </a:p>
        </p:txBody>
      </p:sp>
      <p:sp>
        <p:nvSpPr>
          <p:cNvPr id="5" name="TextBox 4"/>
          <p:cNvSpPr txBox="1"/>
          <p:nvPr/>
        </p:nvSpPr>
        <p:spPr>
          <a:xfrm>
            <a:off x="6679045" y="1850228"/>
            <a:ext cx="3520039" cy="1677382"/>
          </a:xfrm>
          <a:prstGeom prst="rect">
            <a:avLst/>
          </a:prstGeom>
          <a:noFill/>
        </p:spPr>
        <p:txBody>
          <a:bodyPr wrap="none" rtlCol="0">
            <a:spAutoFit/>
          </a:bodyPr>
          <a:lstStyle/>
          <a:p>
            <a:pPr>
              <a:lnSpc>
                <a:spcPct val="130000"/>
              </a:lnSpc>
            </a:pPr>
            <a:r>
              <a:rPr lang="en-GB" sz="2000" dirty="0"/>
              <a:t>They marched towards the line.</a:t>
            </a:r>
          </a:p>
          <a:p>
            <a:pPr>
              <a:lnSpc>
                <a:spcPct val="130000"/>
              </a:lnSpc>
            </a:pPr>
            <a:r>
              <a:rPr lang="en-GB" sz="2000" dirty="0"/>
              <a:t>The army lost hope.</a:t>
            </a:r>
          </a:p>
          <a:p>
            <a:pPr>
              <a:lnSpc>
                <a:spcPct val="130000"/>
              </a:lnSpc>
            </a:pPr>
            <a:r>
              <a:rPr lang="en-GB" sz="2000" dirty="0"/>
              <a:t>They fired non stop.</a:t>
            </a:r>
            <a:endParaRPr lang="en-US" sz="2000" dirty="0"/>
          </a:p>
          <a:p>
            <a:pPr>
              <a:lnSpc>
                <a:spcPct val="130000"/>
              </a:lnSpc>
            </a:pPr>
            <a:endParaRPr lang="en-US" sz="2000" dirty="0"/>
          </a:p>
        </p:txBody>
      </p:sp>
      <p:sp>
        <p:nvSpPr>
          <p:cNvPr id="6" name="Title 1"/>
          <p:cNvSpPr txBox="1">
            <a:spLocks/>
          </p:cNvSpPr>
          <p:nvPr/>
        </p:nvSpPr>
        <p:spPr>
          <a:xfrm>
            <a:off x="1505137" y="344958"/>
            <a:ext cx="9997889" cy="885128"/>
          </a:xfrm>
          <a:prstGeom prst="rect">
            <a:avLst/>
          </a:prstGeom>
          <a:solidFill>
            <a:schemeClr val="accent1">
              <a:lumMod val="60000"/>
              <a:lumOff val="40000"/>
            </a:schemeClr>
          </a:solidFill>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t/>
            </a:r>
            <a:br>
              <a:rPr lang="en-US" sz="2800" dirty="0" smtClean="0"/>
            </a:br>
            <a:r>
              <a:rPr lang="en-US" sz="2800" dirty="0" smtClean="0"/>
              <a:t>Combine into 1 sentence - </a:t>
            </a:r>
            <a:r>
              <a:rPr lang="en-GB" sz="2800" dirty="0" smtClean="0"/>
              <a:t>Using subordinating connectives</a:t>
            </a:r>
            <a:br>
              <a:rPr lang="en-GB" sz="2800" dirty="0" smtClean="0"/>
            </a:br>
            <a:endParaRPr lang="en-US" sz="2800" dirty="0"/>
          </a:p>
        </p:txBody>
      </p:sp>
    </p:spTree>
    <p:extLst>
      <p:ext uri="{BB962C8B-B14F-4D97-AF65-F5344CB8AC3E}">
        <p14:creationId xmlns:p14="http://schemas.microsoft.com/office/powerpoint/2010/main" val="152497903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84313" y="315686"/>
            <a:ext cx="10018713" cy="914400"/>
          </a:xfrm>
          <a:prstGeom prst="rect">
            <a:avLst/>
          </a:prstGeom>
          <a:solidFill>
            <a:srgbClr val="CAC436"/>
          </a:solidFill>
          <a:effectLst/>
        </p:spPr>
        <p:txBody>
          <a:bodyPr vert="horz" lIns="91440" tIns="45720" rIns="91440" bIns="45720" rtlCol="0" anchor="ctr">
            <a:normAutofit fontScale="7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Combine into 1 </a:t>
            </a:r>
            <a:r>
              <a:rPr lang="en-US" dirty="0" smtClean="0"/>
              <a:t>sentence - Using relative </a:t>
            </a:r>
            <a:r>
              <a:rPr lang="en-US" dirty="0"/>
              <a:t>clauses ‘whose’, ‘who’, ‘which’ or ‘that’.</a:t>
            </a:r>
          </a:p>
        </p:txBody>
      </p:sp>
      <p:sp>
        <p:nvSpPr>
          <p:cNvPr id="5" name="Content Placeholder 2"/>
          <p:cNvSpPr txBox="1">
            <a:spLocks/>
          </p:cNvSpPr>
          <p:nvPr/>
        </p:nvSpPr>
        <p:spPr>
          <a:xfrm>
            <a:off x="2133600" y="1600200"/>
            <a:ext cx="7924800" cy="4114800"/>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en-US" sz="3600" dirty="0"/>
              <a:t>They watched men die.</a:t>
            </a:r>
          </a:p>
          <a:p>
            <a:pPr marL="0" indent="0">
              <a:buNone/>
            </a:pPr>
            <a:r>
              <a:rPr lang="en-US" sz="3600" dirty="0"/>
              <a:t>The generals were stubborn</a:t>
            </a:r>
          </a:p>
          <a:p>
            <a:pPr marL="0" indent="0">
              <a:buNone/>
            </a:pPr>
            <a:r>
              <a:rPr lang="en-US" sz="3600" dirty="0"/>
              <a:t>They showed no remorse.</a:t>
            </a:r>
          </a:p>
        </p:txBody>
      </p:sp>
      <p:sp>
        <p:nvSpPr>
          <p:cNvPr id="6" name="TextBox 5"/>
          <p:cNvSpPr txBox="1"/>
          <p:nvPr/>
        </p:nvSpPr>
        <p:spPr>
          <a:xfrm>
            <a:off x="6569295" y="1599351"/>
            <a:ext cx="4923052" cy="923330"/>
          </a:xfrm>
          <a:prstGeom prst="rect">
            <a:avLst/>
          </a:prstGeom>
          <a:solidFill>
            <a:schemeClr val="accent3">
              <a:lumMod val="40000"/>
              <a:lumOff val="60000"/>
            </a:schemeClr>
          </a:solidFill>
        </p:spPr>
        <p:txBody>
          <a:bodyPr wrap="square" rtlCol="0">
            <a:spAutoFit/>
          </a:bodyPr>
          <a:lstStyle/>
          <a:p>
            <a:r>
              <a:rPr lang="en-US" dirty="0" smtClean="0"/>
              <a:t>Strategy: have slide with 1 example to get started, then next slide should have 3 examples to accommodate different strengths in class.  </a:t>
            </a:r>
            <a:endParaRPr lang="en-US" dirty="0"/>
          </a:p>
        </p:txBody>
      </p:sp>
      <p:sp>
        <p:nvSpPr>
          <p:cNvPr id="7" name="TextBox 6"/>
          <p:cNvSpPr txBox="1"/>
          <p:nvPr/>
        </p:nvSpPr>
        <p:spPr>
          <a:xfrm>
            <a:off x="9077856" y="3120301"/>
            <a:ext cx="2430170" cy="2893100"/>
          </a:xfrm>
          <a:prstGeom prst="rect">
            <a:avLst/>
          </a:prstGeom>
          <a:solidFill>
            <a:schemeClr val="accent3">
              <a:lumMod val="20000"/>
              <a:lumOff val="80000"/>
            </a:schemeClr>
          </a:solidFill>
        </p:spPr>
        <p:txBody>
          <a:bodyPr wrap="square" rtlCol="0">
            <a:spAutoFit/>
          </a:bodyPr>
          <a:lstStyle/>
          <a:p>
            <a:pPr algn="ctr"/>
            <a:r>
              <a:rPr lang="en-GB" sz="1400" dirty="0" smtClean="0"/>
              <a:t>Answers</a:t>
            </a:r>
          </a:p>
          <a:p>
            <a:endParaRPr lang="en-GB" sz="1400" dirty="0" smtClean="0"/>
          </a:p>
          <a:p>
            <a:r>
              <a:rPr lang="en-AU" sz="1400" dirty="0" smtClean="0"/>
              <a:t>The generals, who watched men die, were stubborn and showed no remorse</a:t>
            </a:r>
          </a:p>
          <a:p>
            <a:endParaRPr lang="en-AU" sz="1400" dirty="0"/>
          </a:p>
          <a:p>
            <a:r>
              <a:rPr lang="en-AU" sz="1400" dirty="0" smtClean="0"/>
              <a:t>Or</a:t>
            </a:r>
          </a:p>
          <a:p>
            <a:endParaRPr lang="en-AU" sz="1400" dirty="0"/>
          </a:p>
          <a:p>
            <a:r>
              <a:rPr lang="en-AU" sz="1400" dirty="0" smtClean="0"/>
              <a:t>The stubborn generals, who showed no remorse, watched men die.</a:t>
            </a:r>
          </a:p>
          <a:p>
            <a:endParaRPr lang="en-AU" sz="1400" dirty="0"/>
          </a:p>
          <a:p>
            <a:r>
              <a:rPr lang="en-AU" sz="1400" dirty="0" err="1" smtClean="0"/>
              <a:t>etc</a:t>
            </a:r>
            <a:endParaRPr lang="en-GB" sz="1400" dirty="0"/>
          </a:p>
        </p:txBody>
      </p:sp>
    </p:spTree>
    <p:extLst>
      <p:ext uri="{BB962C8B-B14F-4D97-AF65-F5344CB8AC3E}">
        <p14:creationId xmlns:p14="http://schemas.microsoft.com/office/powerpoint/2010/main" val="18536273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84313" y="315686"/>
            <a:ext cx="10018713" cy="914400"/>
          </a:xfrm>
          <a:prstGeom prst="rect">
            <a:avLst/>
          </a:prstGeom>
          <a:solidFill>
            <a:srgbClr val="CAC436"/>
          </a:solidFill>
          <a:effectLst/>
        </p:spPr>
        <p:txBody>
          <a:bodyPr vert="horz" lIns="91440" tIns="45720" rIns="91440" bIns="45720" rtlCol="0" anchor="ctr">
            <a:normAutofit fontScale="7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Combine into 1 sentence - Using relative </a:t>
            </a:r>
            <a:r>
              <a:rPr lang="en-US" dirty="0" smtClean="0"/>
              <a:t>clauses ‘whose’, ‘who’, ‘which’ or ‘that’ and connectives.</a:t>
            </a:r>
            <a:endParaRPr lang="en-US" dirty="0"/>
          </a:p>
        </p:txBody>
      </p:sp>
      <p:sp>
        <p:nvSpPr>
          <p:cNvPr id="5" name="Content Placeholder 2"/>
          <p:cNvSpPr txBox="1">
            <a:spLocks/>
          </p:cNvSpPr>
          <p:nvPr/>
        </p:nvSpPr>
        <p:spPr>
          <a:xfrm>
            <a:off x="2133601" y="1600200"/>
            <a:ext cx="4906049" cy="2147298"/>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en-US" sz="2000" dirty="0"/>
              <a:t>Conscientious dissenters were brave.</a:t>
            </a:r>
          </a:p>
          <a:p>
            <a:pPr marL="0" indent="0">
              <a:buNone/>
            </a:pPr>
            <a:r>
              <a:rPr lang="en-US" sz="2000" dirty="0"/>
              <a:t>They didn’t want to fight a rich man’s war.</a:t>
            </a:r>
          </a:p>
          <a:p>
            <a:pPr marL="0" indent="0">
              <a:buNone/>
            </a:pPr>
            <a:r>
              <a:rPr lang="en-US" sz="2000" dirty="0"/>
              <a:t>They were ostracized from the community</a:t>
            </a:r>
          </a:p>
        </p:txBody>
      </p:sp>
      <p:sp>
        <p:nvSpPr>
          <p:cNvPr id="2" name="TextBox 1"/>
          <p:cNvSpPr txBox="1"/>
          <p:nvPr/>
        </p:nvSpPr>
        <p:spPr>
          <a:xfrm>
            <a:off x="7619755" y="3026223"/>
            <a:ext cx="4246776" cy="2077492"/>
          </a:xfrm>
          <a:prstGeom prst="rect">
            <a:avLst/>
          </a:prstGeom>
          <a:noFill/>
        </p:spPr>
        <p:txBody>
          <a:bodyPr wrap="none" rtlCol="0">
            <a:spAutoFit/>
          </a:bodyPr>
          <a:lstStyle/>
          <a:p>
            <a:pPr>
              <a:lnSpc>
                <a:spcPct val="130000"/>
              </a:lnSpc>
            </a:pPr>
            <a:r>
              <a:rPr lang="en-US" sz="2000" dirty="0"/>
              <a:t>The space shuttle is a rocket. The rocket is manned. This rocket can be flown back to earth. This rocket can be reused. </a:t>
            </a:r>
            <a:endParaRPr lang="en-AU" sz="2000" dirty="0"/>
          </a:p>
          <a:p>
            <a:pPr>
              <a:lnSpc>
                <a:spcPct val="130000"/>
              </a:lnSpc>
            </a:pPr>
            <a:endParaRPr lang="en-US" sz="2000" dirty="0"/>
          </a:p>
        </p:txBody>
      </p:sp>
      <p:sp>
        <p:nvSpPr>
          <p:cNvPr id="3" name="TextBox 2"/>
          <p:cNvSpPr txBox="1"/>
          <p:nvPr/>
        </p:nvSpPr>
        <p:spPr>
          <a:xfrm>
            <a:off x="2555597" y="4515814"/>
            <a:ext cx="4975265" cy="1677382"/>
          </a:xfrm>
          <a:prstGeom prst="rect">
            <a:avLst/>
          </a:prstGeom>
          <a:noFill/>
        </p:spPr>
        <p:txBody>
          <a:bodyPr wrap="none" rtlCol="0">
            <a:spAutoFit/>
          </a:bodyPr>
          <a:lstStyle/>
          <a:p>
            <a:pPr>
              <a:lnSpc>
                <a:spcPct val="130000"/>
              </a:lnSpc>
            </a:pPr>
            <a:r>
              <a:rPr lang="en-US" sz="2000" dirty="0" smtClean="0"/>
              <a:t>The boat sailed on.</a:t>
            </a:r>
          </a:p>
          <a:p>
            <a:pPr>
              <a:lnSpc>
                <a:spcPct val="130000"/>
              </a:lnSpc>
            </a:pPr>
            <a:r>
              <a:rPr lang="en-US" sz="2000" dirty="0" smtClean="0"/>
              <a:t>The sail was broken.</a:t>
            </a:r>
          </a:p>
          <a:p>
            <a:pPr>
              <a:lnSpc>
                <a:spcPct val="130000"/>
              </a:lnSpc>
            </a:pPr>
            <a:r>
              <a:rPr lang="en-US" sz="2000" dirty="0" smtClean="0"/>
              <a:t>The seas grew very large and very dangerous.</a:t>
            </a:r>
          </a:p>
          <a:p>
            <a:pPr>
              <a:lnSpc>
                <a:spcPct val="130000"/>
              </a:lnSpc>
            </a:pPr>
            <a:endParaRPr lang="en-US" sz="2000" dirty="0"/>
          </a:p>
        </p:txBody>
      </p:sp>
    </p:spTree>
    <p:extLst>
      <p:ext uri="{BB962C8B-B14F-4D97-AF65-F5344CB8AC3E}">
        <p14:creationId xmlns:p14="http://schemas.microsoft.com/office/powerpoint/2010/main" val="22962228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84313" y="315686"/>
            <a:ext cx="10018713" cy="914400"/>
          </a:xfrm>
          <a:prstGeom prst="rect">
            <a:avLst/>
          </a:prstGeom>
          <a:solidFill>
            <a:srgbClr val="CAC436"/>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Turn into 1 sentence any way you can</a:t>
            </a:r>
            <a:endParaRPr lang="en-US" dirty="0"/>
          </a:p>
        </p:txBody>
      </p:sp>
      <p:sp>
        <p:nvSpPr>
          <p:cNvPr id="5" name="Content Placeholder 2"/>
          <p:cNvSpPr txBox="1">
            <a:spLocks/>
          </p:cNvSpPr>
          <p:nvPr/>
        </p:nvSpPr>
        <p:spPr>
          <a:xfrm>
            <a:off x="1552172" y="1600200"/>
            <a:ext cx="5126874" cy="2100258"/>
          </a:xfrm>
          <a:prstGeom prst="rect">
            <a:avLst/>
          </a:prstGeom>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lvl="0" indent="0">
              <a:lnSpc>
                <a:spcPct val="130000"/>
              </a:lnSpc>
              <a:buNone/>
            </a:pPr>
            <a:r>
              <a:rPr lang="en-US" sz="2000" dirty="0" smtClean="0"/>
              <a:t>Samantha </a:t>
            </a:r>
            <a:r>
              <a:rPr lang="en-US" sz="2000" dirty="0"/>
              <a:t>danced on the roof. It was the roof of her </a:t>
            </a:r>
            <a:r>
              <a:rPr lang="en-US" sz="2000" dirty="0" smtClean="0"/>
              <a:t>trailer.</a:t>
            </a:r>
          </a:p>
          <a:p>
            <a:pPr marL="0" lvl="0" indent="0">
              <a:lnSpc>
                <a:spcPct val="130000"/>
              </a:lnSpc>
              <a:buNone/>
            </a:pPr>
            <a:r>
              <a:rPr lang="en-US" sz="2000" dirty="0" smtClean="0"/>
              <a:t>Samantha </a:t>
            </a:r>
            <a:r>
              <a:rPr lang="en-US" sz="2000" dirty="0"/>
              <a:t>danced during the thunderstorm. The thunderstorm flooded the county. The thunderstorm was last night.</a:t>
            </a:r>
            <a:endParaRPr lang="en-AU" sz="2000" dirty="0"/>
          </a:p>
        </p:txBody>
      </p:sp>
      <p:sp>
        <p:nvSpPr>
          <p:cNvPr id="2" name="TextBox 1"/>
          <p:cNvSpPr txBox="1"/>
          <p:nvPr/>
        </p:nvSpPr>
        <p:spPr>
          <a:xfrm>
            <a:off x="7148099" y="1740470"/>
            <a:ext cx="4814604" cy="247760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lvl="0">
              <a:lnSpc>
                <a:spcPct val="130000"/>
              </a:lnSpc>
            </a:pPr>
            <a:r>
              <a:rPr lang="en-US" sz="2000" dirty="0"/>
              <a:t>The man handed me a photograph of a woman. He did this silently. The man was old. The woman was beautiful.</a:t>
            </a:r>
            <a:endParaRPr lang="en-AU" sz="2000" dirty="0"/>
          </a:p>
          <a:p>
            <a:pPr>
              <a:lnSpc>
                <a:spcPct val="130000"/>
              </a:lnSpc>
            </a:pPr>
            <a:endParaRPr lang="en-US" sz="2000" dirty="0"/>
          </a:p>
        </p:txBody>
      </p:sp>
      <p:sp>
        <p:nvSpPr>
          <p:cNvPr id="3" name="TextBox 2"/>
          <p:cNvSpPr txBox="1"/>
          <p:nvPr/>
        </p:nvSpPr>
        <p:spPr>
          <a:xfrm>
            <a:off x="2445849" y="4155175"/>
            <a:ext cx="3992048" cy="2077492"/>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bodyPr>
          <a:lstStyle/>
          <a:p>
            <a:pPr lvl="0">
              <a:lnSpc>
                <a:spcPct val="130000"/>
              </a:lnSpc>
            </a:pPr>
            <a:r>
              <a:rPr lang="en-US" sz="2000" dirty="0"/>
              <a:t>Willie had a beard and a moustache. The beard was bushy. The beard was long. The moustache was droopy.</a:t>
            </a:r>
            <a:endParaRPr lang="en-AU" sz="2000" dirty="0"/>
          </a:p>
          <a:p>
            <a:pPr>
              <a:lnSpc>
                <a:spcPct val="130000"/>
              </a:lnSpc>
            </a:pPr>
            <a:endParaRPr lang="en-US" sz="2000" dirty="0"/>
          </a:p>
        </p:txBody>
      </p:sp>
      <p:sp>
        <p:nvSpPr>
          <p:cNvPr id="6" name="TextBox 5"/>
          <p:cNvSpPr txBox="1"/>
          <p:nvPr/>
        </p:nvSpPr>
        <p:spPr>
          <a:xfrm>
            <a:off x="6788794" y="4719653"/>
            <a:ext cx="5200687" cy="207749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lvl="0">
              <a:lnSpc>
                <a:spcPct val="130000"/>
              </a:lnSpc>
            </a:pPr>
            <a:r>
              <a:rPr lang="en-US" sz="2000" dirty="0"/>
              <a:t>The man handed me a photograph of a woman. The photograph was torn. The photograph was faded. The woman was young.</a:t>
            </a:r>
            <a:endParaRPr lang="en-AU" sz="2000" dirty="0"/>
          </a:p>
          <a:p>
            <a:pPr>
              <a:lnSpc>
                <a:spcPct val="130000"/>
              </a:lnSpc>
            </a:pPr>
            <a:endParaRPr lang="en-US" sz="2000" dirty="0"/>
          </a:p>
        </p:txBody>
      </p:sp>
    </p:spTree>
    <p:extLst>
      <p:ext uri="{BB962C8B-B14F-4D97-AF65-F5344CB8AC3E}">
        <p14:creationId xmlns:p14="http://schemas.microsoft.com/office/powerpoint/2010/main" val="1699634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3454" y="1568840"/>
            <a:ext cx="7924800" cy="4114800"/>
          </a:xfrm>
          <a:prstGeom prst="rect">
            <a:avLst/>
          </a:prstGeom>
        </p:spPr>
        <p:txBody>
          <a:bodyPr>
            <a:normAutofit/>
          </a:bodyPr>
          <a:lstStyle/>
          <a:p>
            <a:pPr marL="0" indent="0">
              <a:buNone/>
            </a:pPr>
            <a:r>
              <a:rPr lang="en-US" sz="3600" dirty="0"/>
              <a:t>Because the situation was becoming clear, </a:t>
            </a:r>
            <a:r>
              <a:rPr lang="en-US" sz="3600" dirty="0" smtClean="0"/>
              <a:t>Martha, who was regaining her strength, </a:t>
            </a:r>
            <a:r>
              <a:rPr lang="en-US" sz="3600" dirty="0"/>
              <a:t>smiled, as she knew her best friend was </a:t>
            </a:r>
            <a:r>
              <a:rPr lang="en-US" sz="3600" dirty="0" smtClean="0"/>
              <a:t>actually still </a:t>
            </a:r>
            <a:r>
              <a:rPr lang="en-US" sz="3600" dirty="0"/>
              <a:t>her best friend.</a:t>
            </a:r>
          </a:p>
        </p:txBody>
      </p:sp>
      <p:sp>
        <p:nvSpPr>
          <p:cNvPr id="5" name="Title 1"/>
          <p:cNvSpPr txBox="1">
            <a:spLocks/>
          </p:cNvSpPr>
          <p:nvPr/>
        </p:nvSpPr>
        <p:spPr>
          <a:xfrm>
            <a:off x="1484313" y="315686"/>
            <a:ext cx="10018713" cy="914400"/>
          </a:xfrm>
          <a:prstGeom prst="rect">
            <a:avLst/>
          </a:prstGeom>
          <a:solidFill>
            <a:schemeClr val="accent4">
              <a:lumMod val="60000"/>
              <a:lumOff val="40000"/>
            </a:schemeClr>
          </a:solidFill>
          <a:effectLst/>
        </p:spPr>
        <p:txBody>
          <a:bodyPr vert="horz" lIns="91440" tIns="45720" rIns="91440" bIns="45720" rtlCol="0" anchor="ctr">
            <a:normAutofit fontScale="7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Turn into 4 sentences – omitting connectives and relative clauses</a:t>
            </a:r>
            <a:endParaRPr lang="en-US" dirty="0"/>
          </a:p>
        </p:txBody>
      </p:sp>
    </p:spTree>
    <p:extLst>
      <p:ext uri="{BB962C8B-B14F-4D97-AF65-F5344CB8AC3E}">
        <p14:creationId xmlns:p14="http://schemas.microsoft.com/office/powerpoint/2010/main" val="21089789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oto 02-11-2016, 6 09 50 am.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10" t="424" r="-908"/>
          <a:stretch/>
        </p:blipFill>
        <p:spPr>
          <a:xfrm>
            <a:off x="580105" y="2555826"/>
            <a:ext cx="5377728" cy="3984424"/>
          </a:xfrm>
        </p:spPr>
      </p:pic>
      <p:pic>
        <p:nvPicPr>
          <p:cNvPr id="3" name="Picture 2" descr="despite"/>
          <p:cNvPicPr>
            <a:picLocks noChangeAspect="1"/>
          </p:cNvPicPr>
          <p:nvPr/>
        </p:nvPicPr>
        <p:blipFill rotWithShape="1">
          <a:blip r:embed="rId4">
            <a:extLst>
              <a:ext uri="{28A0092B-C50C-407E-A947-70E740481C1C}">
                <a14:useLocalDpi xmlns:a14="http://schemas.microsoft.com/office/drawing/2010/main" val="0"/>
              </a:ext>
            </a:extLst>
          </a:blip>
          <a:srcRect b="6715"/>
          <a:stretch/>
        </p:blipFill>
        <p:spPr>
          <a:xfrm>
            <a:off x="6555031" y="2822386"/>
            <a:ext cx="5109780" cy="3575017"/>
          </a:xfrm>
          <a:prstGeom prst="rect">
            <a:avLst/>
          </a:prstGeom>
        </p:spPr>
      </p:pic>
      <p:sp>
        <p:nvSpPr>
          <p:cNvPr id="6" name="Rectangle 5"/>
          <p:cNvSpPr/>
          <p:nvPr/>
        </p:nvSpPr>
        <p:spPr>
          <a:xfrm>
            <a:off x="2963239" y="250879"/>
            <a:ext cx="4139126" cy="1991348"/>
          </a:xfrm>
          <a:prstGeom prst="rect">
            <a:avLst/>
          </a:prstGeom>
          <a:blipFill rotWithShape="1">
            <a:blip r:embed="rId5">
              <a:extLst>
                <a:ext uri="{BEBA8EAE-BF5A-486C-A8C5-ECC9F3942E4B}">
                  <a14:imgProps xmlns:a14="http://schemas.microsoft.com/office/drawing/2010/main">
                    <a14:imgLayer r:embed="rId6">
                      <a14:imgEffect>
                        <a14:artisticPencilSketch/>
                      </a14:imgEffect>
                      <a14:imgEffect>
                        <a14:brightnessContrast bright="20000"/>
                      </a14:imgEffect>
                    </a14:imgLayer>
                  </a14:imgProps>
                </a:ext>
              </a:extLst>
            </a:blip>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chemeClr val="tx1">
                    <a:lumMod val="85000"/>
                    <a:lumOff val="15000"/>
                  </a:schemeClr>
                </a:solidFill>
              </a:rPr>
              <a:t>We sat in the movie theatre </a:t>
            </a:r>
          </a:p>
          <a:p>
            <a:pPr algn="ctr"/>
            <a:r>
              <a:rPr lang="en-GB" sz="1600" dirty="0" smtClean="0">
                <a:solidFill>
                  <a:schemeClr val="tx1">
                    <a:lumMod val="85000"/>
                    <a:lumOff val="15000"/>
                  </a:schemeClr>
                </a:solidFill>
              </a:rPr>
              <a:t>sobbing quietly.</a:t>
            </a:r>
          </a:p>
          <a:p>
            <a:pPr algn="ctr"/>
            <a:endParaRPr lang="en-GB" sz="1600" dirty="0" smtClean="0">
              <a:solidFill>
                <a:schemeClr val="tx1">
                  <a:lumMod val="85000"/>
                  <a:lumOff val="15000"/>
                </a:schemeClr>
              </a:solidFill>
            </a:endParaRPr>
          </a:p>
          <a:p>
            <a:pPr algn="ctr"/>
            <a:r>
              <a:rPr lang="en-US" sz="1600" dirty="0">
                <a:solidFill>
                  <a:schemeClr val="tx1">
                    <a:lumMod val="85000"/>
                    <a:lumOff val="15000"/>
                  </a:schemeClr>
                </a:solidFill>
              </a:rPr>
              <a:t>Add a subordinate clause </a:t>
            </a:r>
            <a:endParaRPr lang="en-US" sz="1600" dirty="0" smtClean="0">
              <a:solidFill>
                <a:schemeClr val="tx1">
                  <a:lumMod val="85000"/>
                  <a:lumOff val="15000"/>
                </a:schemeClr>
              </a:solidFill>
            </a:endParaRPr>
          </a:p>
          <a:p>
            <a:pPr algn="ctr"/>
            <a:r>
              <a:rPr lang="en-US" sz="1600" dirty="0" smtClean="0">
                <a:solidFill>
                  <a:schemeClr val="tx1">
                    <a:lumMod val="85000"/>
                    <a:lumOff val="15000"/>
                  </a:schemeClr>
                </a:solidFill>
              </a:rPr>
              <a:t>using </a:t>
            </a:r>
            <a:r>
              <a:rPr lang="en-US" sz="1600" dirty="0">
                <a:solidFill>
                  <a:schemeClr val="tx1">
                    <a:lumMod val="85000"/>
                    <a:lumOff val="15000"/>
                  </a:schemeClr>
                </a:solidFill>
              </a:rPr>
              <a:t>the </a:t>
            </a:r>
            <a:r>
              <a:rPr lang="en-US" sz="1600" dirty="0" smtClean="0">
                <a:solidFill>
                  <a:schemeClr val="tx1">
                    <a:lumMod val="85000"/>
                    <a:lumOff val="15000"/>
                  </a:schemeClr>
                </a:solidFill>
              </a:rPr>
              <a:t>words </a:t>
            </a:r>
            <a:r>
              <a:rPr lang="en-US" sz="3200" dirty="0" smtClean="0">
                <a:solidFill>
                  <a:schemeClr val="tx1">
                    <a:lumMod val="85000"/>
                    <a:lumOff val="15000"/>
                  </a:schemeClr>
                </a:solidFill>
              </a:rPr>
              <a:t>‘</a:t>
            </a:r>
            <a:r>
              <a:rPr lang="en-US" sz="2800" dirty="0" smtClean="0">
                <a:solidFill>
                  <a:schemeClr val="tx1">
                    <a:lumMod val="85000"/>
                    <a:lumOff val="15000"/>
                  </a:schemeClr>
                </a:solidFill>
              </a:rPr>
              <a:t>even though’</a:t>
            </a:r>
            <a:endParaRPr lang="en-US" sz="2800" dirty="0">
              <a:solidFill>
                <a:schemeClr val="tx1">
                  <a:lumMod val="85000"/>
                  <a:lumOff val="15000"/>
                </a:schemeClr>
              </a:solidFill>
            </a:endParaRPr>
          </a:p>
          <a:p>
            <a:pPr algn="ctr"/>
            <a:endParaRPr lang="en-US" sz="1600" dirty="0">
              <a:solidFill>
                <a:schemeClr val="tx1">
                  <a:lumMod val="85000"/>
                  <a:lumOff val="15000"/>
                </a:schemeClr>
              </a:solidFill>
            </a:endParaRPr>
          </a:p>
        </p:txBody>
      </p:sp>
      <p:sp>
        <p:nvSpPr>
          <p:cNvPr id="7" name="TextBox 6"/>
          <p:cNvSpPr txBox="1"/>
          <p:nvPr/>
        </p:nvSpPr>
        <p:spPr>
          <a:xfrm>
            <a:off x="7133720" y="815355"/>
            <a:ext cx="3135702" cy="923330"/>
          </a:xfrm>
          <a:prstGeom prst="rect">
            <a:avLst/>
          </a:prstGeom>
          <a:blipFill rotWithShape="1">
            <a:blip r:embed="rId7">
              <a:alphaModFix amt="57000"/>
            </a:blip>
            <a:tile tx="0" ty="0" sx="100000" sy="100000" flip="none" algn="tl"/>
          </a:blipFill>
        </p:spPr>
        <p:txBody>
          <a:bodyPr wrap="square" rtlCol="0">
            <a:spAutoFit/>
          </a:bodyPr>
          <a:lstStyle/>
          <a:p>
            <a:pPr algn="ctr"/>
            <a:r>
              <a:rPr lang="en-US" dirty="0" smtClean="0"/>
              <a:t>Even though the rain fell incessantly, we kept on going</a:t>
            </a:r>
            <a:endParaRPr lang="en-US" dirty="0"/>
          </a:p>
        </p:txBody>
      </p:sp>
    </p:spTree>
    <p:extLst>
      <p:ext uri="{BB962C8B-B14F-4D97-AF65-F5344CB8AC3E}">
        <p14:creationId xmlns:p14="http://schemas.microsoft.com/office/powerpoint/2010/main" val="297629387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ubsequently"/>
          <p:cNvPicPr>
            <a:picLocks noGrp="1" noChangeAspect="1"/>
          </p:cNvPicPr>
          <p:nvPr>
            <p:ph idx="1"/>
          </p:nvPr>
        </p:nvPicPr>
        <p:blipFill rotWithShape="1">
          <a:blip r:embed="rId3">
            <a:extLst>
              <a:ext uri="{28A0092B-C50C-407E-A947-70E740481C1C}">
                <a14:useLocalDpi xmlns:a14="http://schemas.microsoft.com/office/drawing/2010/main" val="0"/>
              </a:ext>
            </a:extLst>
          </a:blip>
          <a:srcRect l="-370" t="-995" r="-489" b="7061"/>
          <a:stretch/>
        </p:blipFill>
        <p:spPr>
          <a:xfrm>
            <a:off x="940711" y="1004267"/>
            <a:ext cx="3386559" cy="48757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7847" y="1505270"/>
            <a:ext cx="5584326" cy="3919978"/>
          </a:xfrm>
          <a:prstGeom prst="rect">
            <a:avLst/>
          </a:prstGeom>
        </p:spPr>
      </p:pic>
    </p:spTree>
    <p:extLst>
      <p:ext uri="{BB962C8B-B14F-4D97-AF65-F5344CB8AC3E}">
        <p14:creationId xmlns:p14="http://schemas.microsoft.com/office/powerpoint/2010/main" val="938483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nnectives map.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135" t="2188" r="4035" b="4789"/>
          <a:stretch/>
        </p:blipFill>
        <p:spPr>
          <a:xfrm>
            <a:off x="799604" y="564476"/>
            <a:ext cx="7682469" cy="5676127"/>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9360070" y="1301433"/>
            <a:ext cx="2367453" cy="5078314"/>
          </a:xfrm>
          <a:prstGeom prst="rect">
            <a:avLst/>
          </a:prstGeom>
          <a:solidFill>
            <a:srgbClr val="B8C4DD"/>
          </a:solidFill>
          <a:scene3d>
            <a:camera prst="orthographicFront"/>
            <a:lightRig rig="threePt" dir="t"/>
          </a:scene3d>
          <a:sp3d>
            <a:bevelT prst="convex"/>
          </a:sp3d>
        </p:spPr>
        <p:txBody>
          <a:bodyPr wrap="square" rtlCol="0">
            <a:spAutoFit/>
          </a:bodyPr>
          <a:lstStyle/>
          <a:p>
            <a:pPr marL="342900" indent="-342900">
              <a:buAutoNum type="arabicPeriod"/>
            </a:pPr>
            <a:r>
              <a:rPr lang="en-US" dirty="0" smtClean="0"/>
              <a:t>Choose a  ‘connective line’ and choose 3 connectives. Write 3 sentences that incorporate the connective chosen.</a:t>
            </a:r>
          </a:p>
          <a:p>
            <a:endParaRPr lang="en-US" dirty="0" smtClean="0"/>
          </a:p>
          <a:p>
            <a:pPr marL="342900" indent="-342900">
              <a:buFont typeface="+mj-lt"/>
              <a:buAutoNum type="arabicPeriod"/>
            </a:pPr>
            <a:r>
              <a:rPr lang="en-US" dirty="0" smtClean="0"/>
              <a:t>Change the connective in each sentence with one from another ‘line’, and comment on the effect. </a:t>
            </a:r>
          </a:p>
          <a:p>
            <a:endParaRPr lang="en-US" dirty="0"/>
          </a:p>
          <a:p>
            <a:r>
              <a:rPr lang="en-US" dirty="0" smtClean="0"/>
              <a:t> </a:t>
            </a:r>
            <a:endParaRPr lang="en-US" dirty="0"/>
          </a:p>
        </p:txBody>
      </p:sp>
    </p:spTree>
    <p:extLst>
      <p:ext uri="{BB962C8B-B14F-4D97-AF65-F5344CB8AC3E}">
        <p14:creationId xmlns:p14="http://schemas.microsoft.com/office/powerpoint/2010/main" val="13033957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75000"/>
                    <a:lumOff val="25000"/>
                  </a:schemeClr>
                </a:solidFill>
              </a:rPr>
              <a:t>Rearrange back into correct order</a:t>
            </a:r>
            <a:endParaRPr lang="en-US" dirty="0">
              <a:solidFill>
                <a:schemeClr val="tx1">
                  <a:lumMod val="75000"/>
                  <a:lumOff val="25000"/>
                </a:schemeClr>
              </a:solidFill>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394707837"/>
              </p:ext>
            </p:extLst>
          </p:nvPr>
        </p:nvGraphicFramePr>
        <p:xfrm>
          <a:off x="2476372" y="2541694"/>
          <a:ext cx="7213600" cy="3390900"/>
        </p:xfrm>
        <a:graphic>
          <a:graphicData uri="http://schemas.openxmlformats.org/presentationml/2006/ole">
            <mc:AlternateContent xmlns:mc="http://schemas.openxmlformats.org/markup-compatibility/2006">
              <mc:Choice xmlns:v="urn:schemas-microsoft-com:vml" Requires="v">
                <p:oleObj spid="_x0000_s1100" name="Document" r:id="rId4" imgW="5410200" imgH="3390900" progId="Word.Document.12">
                  <p:embed/>
                </p:oleObj>
              </mc:Choice>
              <mc:Fallback>
                <p:oleObj name="Document" r:id="rId4" imgW="5410200" imgH="3390900" progId="Word.Document.12">
                  <p:embed/>
                  <p:pic>
                    <p:nvPicPr>
                      <p:cNvPr id="0" name=""/>
                      <p:cNvPicPr/>
                      <p:nvPr/>
                    </p:nvPicPr>
                    <p:blipFill>
                      <a:blip r:embed="rId5"/>
                      <a:stretch>
                        <a:fillRect/>
                      </a:stretch>
                    </p:blipFill>
                    <p:spPr>
                      <a:xfrm>
                        <a:off x="2476372" y="2541694"/>
                        <a:ext cx="7213600" cy="3390900"/>
                      </a:xfrm>
                      <a:prstGeom prst="rect">
                        <a:avLst/>
                      </a:prstGeom>
                    </p:spPr>
                  </p:pic>
                </p:oleObj>
              </mc:Fallback>
            </mc:AlternateContent>
          </a:graphicData>
        </a:graphic>
      </p:graphicFrame>
    </p:spTree>
    <p:extLst>
      <p:ext uri="{BB962C8B-B14F-4D97-AF65-F5344CB8AC3E}">
        <p14:creationId xmlns:p14="http://schemas.microsoft.com/office/powerpoint/2010/main" val="328023268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79930053"/>
              </p:ext>
            </p:extLst>
          </p:nvPr>
        </p:nvGraphicFramePr>
        <p:xfrm>
          <a:off x="1879600" y="666750"/>
          <a:ext cx="8432800" cy="5524500"/>
        </p:xfrm>
        <a:graphic>
          <a:graphicData uri="http://schemas.openxmlformats.org/presentationml/2006/ole">
            <mc:AlternateContent xmlns:mc="http://schemas.openxmlformats.org/markup-compatibility/2006">
              <mc:Choice xmlns:v="urn:schemas-microsoft-com:vml" Requires="v">
                <p:oleObj spid="_x0000_s2124" name="Document" r:id="rId4" imgW="6324600" imgH="5524500" progId="Word.Document.12">
                  <p:embed/>
                </p:oleObj>
              </mc:Choice>
              <mc:Fallback>
                <p:oleObj name="Document" r:id="rId4" imgW="6324600" imgH="5524500" progId="Word.Document.12">
                  <p:embed/>
                  <p:pic>
                    <p:nvPicPr>
                      <p:cNvPr id="0" name=""/>
                      <p:cNvPicPr/>
                      <p:nvPr/>
                    </p:nvPicPr>
                    <p:blipFill>
                      <a:blip r:embed="rId5"/>
                      <a:stretch>
                        <a:fillRect/>
                      </a:stretch>
                    </p:blipFill>
                    <p:spPr>
                      <a:xfrm>
                        <a:off x="1879600" y="666750"/>
                        <a:ext cx="8432800" cy="5524500"/>
                      </a:xfrm>
                      <a:prstGeom prst="rect">
                        <a:avLst/>
                      </a:prstGeom>
                    </p:spPr>
                  </p:pic>
                </p:oleObj>
              </mc:Fallback>
            </mc:AlternateContent>
          </a:graphicData>
        </a:graphic>
      </p:graphicFrame>
    </p:spTree>
    <p:extLst>
      <p:ext uri="{BB962C8B-B14F-4D97-AF65-F5344CB8AC3E}">
        <p14:creationId xmlns:p14="http://schemas.microsoft.com/office/powerpoint/2010/main" val="169294889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3786154084"/>
              </p:ext>
            </p:extLst>
          </p:nvPr>
        </p:nvGraphicFramePr>
        <p:xfrm>
          <a:off x="2489200" y="311150"/>
          <a:ext cx="7213600" cy="6235700"/>
        </p:xfrm>
        <a:graphic>
          <a:graphicData uri="http://schemas.openxmlformats.org/presentationml/2006/ole">
            <mc:AlternateContent xmlns:mc="http://schemas.openxmlformats.org/markup-compatibility/2006">
              <mc:Choice xmlns:v="urn:schemas-microsoft-com:vml" Requires="v">
                <p:oleObj spid="_x0000_s3148" name="Document" r:id="rId4" imgW="5410200" imgH="6235700" progId="Word.Document.12">
                  <p:embed/>
                </p:oleObj>
              </mc:Choice>
              <mc:Fallback>
                <p:oleObj name="Document" r:id="rId4" imgW="5410200" imgH="6235700" progId="Word.Document.12">
                  <p:embed/>
                  <p:pic>
                    <p:nvPicPr>
                      <p:cNvPr id="0" name=""/>
                      <p:cNvPicPr/>
                      <p:nvPr/>
                    </p:nvPicPr>
                    <p:blipFill>
                      <a:blip r:embed="rId5"/>
                      <a:stretch>
                        <a:fillRect/>
                      </a:stretch>
                    </p:blipFill>
                    <p:spPr>
                      <a:xfrm>
                        <a:off x="2489200" y="311150"/>
                        <a:ext cx="7213600" cy="6235700"/>
                      </a:xfrm>
                      <a:prstGeom prst="rect">
                        <a:avLst/>
                      </a:prstGeom>
                    </p:spPr>
                  </p:pic>
                </p:oleObj>
              </mc:Fallback>
            </mc:AlternateContent>
          </a:graphicData>
        </a:graphic>
      </p:graphicFrame>
    </p:spTree>
    <p:extLst>
      <p:ext uri="{BB962C8B-B14F-4D97-AF65-F5344CB8AC3E}">
        <p14:creationId xmlns:p14="http://schemas.microsoft.com/office/powerpoint/2010/main" val="20143770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1"/>
          <p:cNvSpPr>
            <a:spLocks noGrp="1"/>
          </p:cNvSpPr>
          <p:nvPr>
            <p:ph type="title" idx="4294967295"/>
          </p:nvPr>
        </p:nvSpPr>
        <p:spPr bwMode="auto">
          <a:xfrm>
            <a:off x="892969" y="312539"/>
            <a:ext cx="10406063" cy="15180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2520" tIns="42520" rIns="42520" bIns="42520" anchor="ctr"/>
          <a:lstStyle/>
          <a:p>
            <a:pPr eaLnBrk="1"/>
            <a:r>
              <a:rPr lang="en-US">
                <a:latin typeface="Arial" charset="0"/>
                <a:cs typeface="Arial" charset="0"/>
                <a:sym typeface="Arial" charset="0"/>
              </a:rPr>
              <a:t>Muddled sentences</a:t>
            </a:r>
          </a:p>
        </p:txBody>
      </p:sp>
      <p:sp>
        <p:nvSpPr>
          <p:cNvPr id="44034" name="Rectangle 2"/>
          <p:cNvSpPr>
            <a:spLocks noGrp="1"/>
          </p:cNvSpPr>
          <p:nvPr>
            <p:ph type="body" idx="4294967295"/>
          </p:nvPr>
        </p:nvSpPr>
        <p:spPr bwMode="auto">
          <a:xfrm>
            <a:off x="892969" y="1830586"/>
            <a:ext cx="10406063" cy="44201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2520" tIns="42520" rIns="42520" bIns="42520" anchor="ctr"/>
          <a:lstStyle/>
          <a:p>
            <a:pPr eaLnBrk="1"/>
            <a:r>
              <a:rPr lang="en-US">
                <a:latin typeface="Arial" charset="0"/>
                <a:cs typeface="Arial" charset="0"/>
                <a:sym typeface="Arial" charset="0"/>
              </a:rPr>
              <a:t>Read out the words of a sentence in the incorrect order.</a:t>
            </a:r>
          </a:p>
          <a:p>
            <a:pPr eaLnBrk="1"/>
            <a:endParaRPr lang="en-US">
              <a:latin typeface="Arial" charset="0"/>
              <a:cs typeface="Arial" charset="0"/>
              <a:sym typeface="Arial" charset="0"/>
            </a:endParaRPr>
          </a:p>
          <a:p>
            <a:pPr eaLnBrk="1"/>
            <a:r>
              <a:rPr lang="en-US">
                <a:latin typeface="Arial" charset="0"/>
                <a:cs typeface="Arial" charset="0"/>
                <a:sym typeface="Arial" charset="0"/>
              </a:rPr>
              <a:t>Students write down what they hear and then rebuild into the right order.</a:t>
            </a:r>
          </a:p>
        </p:txBody>
      </p:sp>
    </p:spTree>
    <p:extLst>
      <p:ext uri="{BB962C8B-B14F-4D97-AF65-F5344CB8AC3E}">
        <p14:creationId xmlns:p14="http://schemas.microsoft.com/office/powerpoint/2010/main" val="1379445393"/>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MEMORY</a:t>
            </a:r>
            <a:endParaRPr lang="en-GB" dirty="0"/>
          </a:p>
        </p:txBody>
      </p:sp>
      <p:sp>
        <p:nvSpPr>
          <p:cNvPr id="3" name="Subtitle 2"/>
          <p:cNvSpPr>
            <a:spLocks noGrp="1"/>
          </p:cNvSpPr>
          <p:nvPr>
            <p:ph type="subTitle" idx="1"/>
          </p:nvPr>
        </p:nvSpPr>
        <p:spPr>
          <a:xfrm>
            <a:off x="4515378" y="3996267"/>
            <a:ext cx="6987645" cy="2118024"/>
          </a:xfrm>
        </p:spPr>
        <p:txBody>
          <a:bodyPr>
            <a:normAutofit/>
          </a:bodyPr>
          <a:lstStyle/>
          <a:p>
            <a:r>
              <a:rPr lang="en-GB" dirty="0">
                <a:solidFill>
                  <a:srgbClr val="595959"/>
                </a:solidFill>
              </a:rPr>
              <a:t>T</a:t>
            </a:r>
            <a:r>
              <a:rPr lang="en-GB" dirty="0" smtClean="0">
                <a:solidFill>
                  <a:srgbClr val="595959"/>
                </a:solidFill>
              </a:rPr>
              <a:t>raining students to use memory is a great way to develop and strengthen it.</a:t>
            </a:r>
            <a:endParaRPr lang="en-GB" dirty="0">
              <a:solidFill>
                <a:srgbClr val="595959"/>
              </a:solidFill>
            </a:endParaRPr>
          </a:p>
        </p:txBody>
      </p:sp>
    </p:spTree>
    <p:extLst>
      <p:ext uri="{BB962C8B-B14F-4D97-AF65-F5344CB8AC3E}">
        <p14:creationId xmlns:p14="http://schemas.microsoft.com/office/powerpoint/2010/main" val="321485657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MEMORISE then put in alphabetical order</a:t>
            </a:r>
            <a:endParaRPr lang="en-US" dirty="0"/>
          </a:p>
        </p:txBody>
      </p:sp>
      <p:sp>
        <p:nvSpPr>
          <p:cNvPr id="4" name="Rectangle 1"/>
          <p:cNvSpPr>
            <a:spLocks noGrp="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eaLnBrk="1"/>
            <a:r>
              <a:rPr lang="en-US" dirty="0" smtClean="0">
                <a:latin typeface="Arial" charset="0"/>
                <a:cs typeface="Arial" charset="0"/>
                <a:sym typeface="Arial" charset="0"/>
              </a:rPr>
              <a:t>F G T P Q</a:t>
            </a:r>
          </a:p>
          <a:p>
            <a:pPr eaLnBrk="1"/>
            <a:r>
              <a:rPr lang="en-US" dirty="0" smtClean="0">
                <a:latin typeface="Arial" charset="0"/>
                <a:cs typeface="Arial" charset="0"/>
                <a:sym typeface="Arial" charset="0"/>
              </a:rPr>
              <a:t>L </a:t>
            </a:r>
            <a:r>
              <a:rPr lang="en-US" dirty="0">
                <a:latin typeface="Arial" charset="0"/>
                <a:cs typeface="Arial" charset="0"/>
                <a:sym typeface="Arial" charset="0"/>
              </a:rPr>
              <a:t>P T Y R E C W S</a:t>
            </a:r>
          </a:p>
        </p:txBody>
      </p:sp>
    </p:spTree>
    <p:extLst>
      <p:ext uri="{BB962C8B-B14F-4D97-AF65-F5344CB8AC3E}">
        <p14:creationId xmlns:p14="http://schemas.microsoft.com/office/powerpoint/2010/main" val="247883174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89" name="Group 1"/>
          <p:cNvGraphicFramePr>
            <a:graphicFrameLocks noGrp="1"/>
          </p:cNvGraphicFramePr>
          <p:nvPr/>
        </p:nvGraphicFramePr>
        <p:xfrm>
          <a:off x="617637" y="803672"/>
          <a:ext cx="11108531" cy="5223867"/>
        </p:xfrm>
        <a:graphic>
          <a:graphicData uri="http://schemas.openxmlformats.org/drawingml/2006/table">
            <a:tbl>
              <a:tblPr/>
              <a:tblGrid>
                <a:gridCol w="3363516"/>
                <a:gridCol w="3848695"/>
                <a:gridCol w="3896320"/>
              </a:tblGrid>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dirty="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dirty="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7668" name="Picture 35" descr="image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9187" y="873994"/>
            <a:ext cx="2144614" cy="1625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69" name="Picture 36" descr="image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4812" y="901899"/>
            <a:ext cx="3417094" cy="15626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0" name="Picture 37" descr="image4.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47262" y="2661047"/>
            <a:ext cx="2059781" cy="15448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1" name="Picture 38" descr="image5.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19188" y="2543845"/>
            <a:ext cx="1766590" cy="1778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2" name="Picture 39" descr="image6.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1450" y="4313039"/>
            <a:ext cx="3083719" cy="1731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3" name="Picture 40" descr="image7.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53793" y="4445869"/>
            <a:ext cx="3452813" cy="15548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4" name="Picture 41" descr="image8.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322469" y="4356572"/>
            <a:ext cx="3274219"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5" name="Picture 42" descr="image9.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4172" y="847204"/>
            <a:ext cx="2171403"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7676" name="Picture 43" descr="image10.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746130" y="2624212"/>
            <a:ext cx="2681883" cy="1705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093771319"/>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3" name="Group 1"/>
          <p:cNvGraphicFramePr>
            <a:graphicFrameLocks noGrp="1"/>
          </p:cNvGraphicFramePr>
          <p:nvPr/>
        </p:nvGraphicFramePr>
        <p:xfrm>
          <a:off x="617637" y="803672"/>
          <a:ext cx="11108531" cy="5223867"/>
        </p:xfrm>
        <a:graphic>
          <a:graphicData uri="http://schemas.openxmlformats.org/drawingml/2006/table">
            <a:tbl>
              <a:tblPr/>
              <a:tblGrid>
                <a:gridCol w="3363516"/>
                <a:gridCol w="3848695"/>
                <a:gridCol w="3896320"/>
              </a:tblGrid>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8692" name="Picture 35" descr="image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9187" y="873994"/>
            <a:ext cx="2144614" cy="1625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3" name="Picture 36" descr="image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4812" y="901899"/>
            <a:ext cx="3417094" cy="15626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4" name="Picture 37" descr="image4.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47262" y="2661047"/>
            <a:ext cx="2059781" cy="15448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5" name="Picture 38" descr="image6.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1450" y="4313039"/>
            <a:ext cx="3083719" cy="1731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6" name="Picture 39" descr="image7.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53793" y="4445869"/>
            <a:ext cx="3452813" cy="15548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7" name="Picture 40" descr="image8.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22469" y="4356572"/>
            <a:ext cx="3274219"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8" name="Picture 41" descr="image9.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94172" y="847204"/>
            <a:ext cx="2171403"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8699" name="Picture 42" descr="image10.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746130" y="2624212"/>
            <a:ext cx="2681883" cy="1705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1515402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7" name="Group 1"/>
          <p:cNvGraphicFramePr>
            <a:graphicFrameLocks noGrp="1"/>
          </p:cNvGraphicFramePr>
          <p:nvPr/>
        </p:nvGraphicFramePr>
        <p:xfrm>
          <a:off x="617637" y="803672"/>
          <a:ext cx="11108531" cy="5223867"/>
        </p:xfrm>
        <a:graphic>
          <a:graphicData uri="http://schemas.openxmlformats.org/drawingml/2006/table">
            <a:tbl>
              <a:tblPr/>
              <a:tblGrid>
                <a:gridCol w="3363516"/>
                <a:gridCol w="3848695"/>
                <a:gridCol w="3896320"/>
              </a:tblGrid>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9716" name="Picture 35" descr="image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7750" y="909712"/>
            <a:ext cx="2144614" cy="1625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17" name="Picture 36" descr="image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7687" y="2624212"/>
            <a:ext cx="3417094" cy="15626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18" name="Picture 37" descr="image4.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55825" y="2677790"/>
            <a:ext cx="2059781" cy="15448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19" name="Picture 38" descr="image5.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13450" y="4232672"/>
            <a:ext cx="1768078" cy="17770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20" name="Picture 39" descr="image7.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0012" y="963291"/>
            <a:ext cx="3452813" cy="15548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21" name="Picture 40" descr="image8.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0062" y="4339828"/>
            <a:ext cx="3274219"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22" name="Picture 41" descr="image9.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929688" y="4445868"/>
            <a:ext cx="2171403"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9723" name="Picture 42" descr="image10.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501063" y="856134"/>
            <a:ext cx="2680395" cy="1705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94353394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1" name="Group 1"/>
          <p:cNvGraphicFramePr>
            <a:graphicFrameLocks noGrp="1"/>
          </p:cNvGraphicFramePr>
          <p:nvPr/>
        </p:nvGraphicFramePr>
        <p:xfrm>
          <a:off x="617637" y="803672"/>
          <a:ext cx="11108531" cy="5223867"/>
        </p:xfrm>
        <a:graphic>
          <a:graphicData uri="http://schemas.openxmlformats.org/drawingml/2006/table">
            <a:tbl>
              <a:tblPr/>
              <a:tblGrid>
                <a:gridCol w="3363516"/>
                <a:gridCol w="3848695"/>
                <a:gridCol w="3896320"/>
              </a:tblGrid>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41289">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1pPr>
                      <a:lvl2pPr marL="1333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2pPr>
                      <a:lvl3pPr marL="1778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3pPr>
                      <a:lvl4pPr marL="22225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4pPr>
                      <a:lvl5pPr marL="2667000" indent="-889000" algn="l" defTabSz="1300163">
                        <a:spcBef>
                          <a:spcPts val="4200"/>
                        </a:spcBef>
                        <a:buSzPct val="75000"/>
                        <a:tabLst>
                          <a:tab pos="1295400" algn="l"/>
                        </a:tabLst>
                        <a:defRPr sz="3200">
                          <a:solidFill>
                            <a:srgbClr val="000000"/>
                          </a:solidFill>
                          <a:latin typeface="Helvetica Light" charset="0"/>
                          <a:ea typeface="Helvetica Light" charset="0"/>
                          <a:cs typeface="Helvetica Light" charset="0"/>
                          <a:sym typeface="Helvetica Light" charset="0"/>
                        </a:defRPr>
                      </a:lvl5pPr>
                      <a:lvl6pPr marL="31242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6pPr>
                      <a:lvl7pPr marL="35814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7pPr>
                      <a:lvl8pPr marL="40386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8pPr>
                      <a:lvl9pPr marL="4495800" indent="-889000" defTabSz="1300163" fontAlgn="base" hangingPunct="0">
                        <a:spcBef>
                          <a:spcPts val="4200"/>
                        </a:spcBef>
                        <a:spcAft>
                          <a:spcPct val="0"/>
                        </a:spcAft>
                        <a:buSzPct val="75000"/>
                        <a:tabLst>
                          <a:tab pos="1295400" algn="l"/>
                        </a:tabLst>
                        <a:defRPr sz="3200">
                          <a:solidFill>
                            <a:srgbClr val="000000"/>
                          </a:solidFill>
                          <a:latin typeface="Helvetica Light" charset="0"/>
                          <a:ea typeface="Helvetica Light" charset="0"/>
                          <a:cs typeface="Helvetica Light" charset="0"/>
                          <a:sym typeface="Helvetica Light" charset="0"/>
                        </a:defRPr>
                      </a:lvl9pPr>
                    </a:lstStyle>
                    <a:p>
                      <a:pPr marL="0" marR="0" lvl="0" indent="0" algn="ctr" defTabSz="1300163" rtl="0" eaLnBrk="1" fontAlgn="base" latinLnBrk="0" hangingPunct="0">
                        <a:lnSpc>
                          <a:spcPct val="100000"/>
                        </a:lnSpc>
                        <a:spcBef>
                          <a:spcPct val="0"/>
                        </a:spcBef>
                        <a:spcAft>
                          <a:spcPct val="0"/>
                        </a:spcAft>
                        <a:buClrTx/>
                        <a:buSzTx/>
                        <a:buFontTx/>
                        <a:buNone/>
                        <a:tabLst>
                          <a:tab pos="1295400" algn="l"/>
                        </a:tabLst>
                      </a:pPr>
                      <a:endParaRPr kumimoji="0" lang="en-US" altLang="en-US" sz="2300" b="0" i="0" u="none" strike="noStrike" cap="none" normalizeH="0" baseline="0" smtClean="0">
                        <a:ln>
                          <a:noFill/>
                        </a:ln>
                        <a:solidFill>
                          <a:srgbClr val="000000"/>
                        </a:solidFill>
                        <a:effectLst/>
                        <a:latin typeface="Gill Sans" charset="0"/>
                        <a:ea typeface="Gill Sans" charset="0"/>
                        <a:cs typeface="Gill Sans" charset="0"/>
                        <a:sym typeface="Gill Sans" charset="0"/>
                      </a:endParaRPr>
                    </a:p>
                  </a:txBody>
                  <a:tcPr marL="33487" marR="33487" marT="25115" marB="25115"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0740" name="Picture 35" descr="image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9187" y="873994"/>
            <a:ext cx="2144614" cy="1625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1" name="Picture 36" descr="image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4812" y="901899"/>
            <a:ext cx="3417094" cy="15626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2" name="Picture 37" descr="image4.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47262" y="2661047"/>
            <a:ext cx="2059781" cy="15448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3" name="Picture 38" descr="image5.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19188" y="2543845"/>
            <a:ext cx="1766590" cy="1778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4" name="Picture 39" descr="image6.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1450" y="4313039"/>
            <a:ext cx="3083719" cy="1731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5" name="Picture 40" descr="image7.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53793" y="4445869"/>
            <a:ext cx="3452813" cy="15548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6" name="Picture 41" descr="image8.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322469" y="4356572"/>
            <a:ext cx="3274219"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7" name="Picture 42" descr="image9.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4172" y="847204"/>
            <a:ext cx="2171403" cy="1634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48" name="Picture 43" descr="image10.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746130" y="2624212"/>
            <a:ext cx="2681883" cy="1705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690974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p:cNvSpPr>
          <p:nvPr>
            <p:ph type="title" idx="4294967295"/>
          </p:nvPr>
        </p:nvSpPr>
        <p:spPr bwMode="auto">
          <a:xfrm>
            <a:off x="892969" y="312539"/>
            <a:ext cx="10406063" cy="151804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2520" tIns="42520" rIns="42520" bIns="42520" anchor="ctr"/>
          <a:lstStyle/>
          <a:p>
            <a:pPr eaLnBrk="1">
              <a:defRPr/>
            </a:pPr>
            <a:endParaRPr lang="en-US" altLang="en-US" smtClean="0">
              <a:effectLst>
                <a:outerShdw blurRad="38100" dist="38100" dir="2700000" algn="tl">
                  <a:srgbClr val="FFFFFF"/>
                </a:outerShdw>
              </a:effectLst>
              <a:ea typeface="+mj-ea"/>
            </a:endParaRPr>
          </a:p>
        </p:txBody>
      </p:sp>
      <p:sp>
        <p:nvSpPr>
          <p:cNvPr id="41986" name="Rectangle 2"/>
          <p:cNvSpPr>
            <a:spLocks noGrp="1"/>
          </p:cNvSpPr>
          <p:nvPr>
            <p:ph type="body" idx="4294967295"/>
          </p:nvPr>
        </p:nvSpPr>
        <p:spPr bwMode="auto">
          <a:xfrm>
            <a:off x="892969" y="1830586"/>
            <a:ext cx="10406063" cy="442019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2520" tIns="42520" rIns="42520" bIns="42520" anchor="ctr"/>
          <a:lstStyle/>
          <a:p>
            <a:pPr eaLnBrk="1">
              <a:defRPr/>
            </a:pPr>
            <a:endParaRPr lang="en-US" altLang="en-US" smtClean="0">
              <a:effectLst>
                <a:outerShdw blurRad="38100" dist="38100" dir="2700000" algn="tl">
                  <a:srgbClr val="FFFFFF"/>
                </a:outerShdw>
              </a:effectLst>
              <a:ea typeface="+mn-ea"/>
            </a:endParaRPr>
          </a:p>
        </p:txBody>
      </p:sp>
      <p:pic>
        <p:nvPicPr>
          <p:cNvPr id="31748" name="Picture 3" descr="Screen shot 2015-01-#2CA660.png                                00085440Macintosh HD                   7C26868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8824"/>
            <a:ext cx="9651504" cy="6611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4214612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p:cNvSpPr>
          <p:nvPr>
            <p:ph type="body" idx="4294967295"/>
          </p:nvPr>
        </p:nvSpPr>
        <p:spPr bwMode="auto">
          <a:xfrm>
            <a:off x="2420471" y="1792941"/>
            <a:ext cx="9161334" cy="430603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2520" tIns="42520" rIns="42520" bIns="42520" anchor="ctr">
            <a:normAutofit/>
          </a:bodyPr>
          <a:lstStyle/>
          <a:p>
            <a:pPr marL="536810" indent="-536810" defTabSz="361417">
              <a:lnSpc>
                <a:spcPct val="90000"/>
              </a:lnSpc>
              <a:spcBef>
                <a:spcPts val="2595"/>
              </a:spcBef>
              <a:buFontTx/>
              <a:buAutoNum type="arabicPeriod"/>
            </a:pPr>
            <a:r>
              <a:rPr lang="en-US" sz="1600" b="1" dirty="0">
                <a:effectLst>
                  <a:outerShdw blurRad="38100" dist="38100" dir="2700000" algn="tl">
                    <a:srgbClr val="FFFFFF"/>
                  </a:outerShdw>
                </a:effectLst>
                <a:latin typeface="Helvetica" charset="0"/>
                <a:cs typeface="Helvetica" charset="0"/>
                <a:sym typeface="Helvetica" charset="0"/>
              </a:rPr>
              <a:t>How many litter bins are there?</a:t>
            </a:r>
          </a:p>
          <a:p>
            <a:pPr marL="536810" indent="-536810" defTabSz="361417">
              <a:lnSpc>
                <a:spcPct val="90000"/>
              </a:lnSpc>
              <a:spcBef>
                <a:spcPts val="2595"/>
              </a:spcBef>
              <a:buFontTx/>
              <a:buAutoNum type="arabicPeriod"/>
            </a:pPr>
            <a:r>
              <a:rPr lang="en-US" sz="1600" b="1" dirty="0">
                <a:effectLst>
                  <a:outerShdw blurRad="38100" dist="38100" dir="2700000" algn="tl">
                    <a:srgbClr val="FFFFFF"/>
                  </a:outerShdw>
                </a:effectLst>
                <a:latin typeface="Helvetica" charset="0"/>
                <a:cs typeface="Helvetica" charset="0"/>
                <a:sym typeface="Helvetica" charset="0"/>
              </a:rPr>
              <a:t>What is the weather like? Explain how you know for a bonus point.</a:t>
            </a:r>
          </a:p>
          <a:p>
            <a:pPr marL="536810" indent="-536810" defTabSz="361417">
              <a:lnSpc>
                <a:spcPct val="90000"/>
              </a:lnSpc>
              <a:spcBef>
                <a:spcPts val="2595"/>
              </a:spcBef>
              <a:buFontTx/>
              <a:buAutoNum type="arabicPeriod"/>
            </a:pPr>
            <a:r>
              <a:rPr lang="en-US" sz="1600" b="1" dirty="0" smtClean="0">
                <a:effectLst>
                  <a:outerShdw blurRad="38100" dist="38100" dir="2700000" algn="tl">
                    <a:srgbClr val="FFFFFF"/>
                  </a:outerShdw>
                </a:effectLst>
                <a:latin typeface="Helvetica" charset="0"/>
                <a:cs typeface="Helvetica" charset="0"/>
                <a:sym typeface="Helvetica" charset="0"/>
              </a:rPr>
              <a:t>How many </a:t>
            </a:r>
            <a:r>
              <a:rPr lang="en-US" sz="1600" b="1" dirty="0">
                <a:effectLst>
                  <a:outerShdw blurRad="38100" dist="38100" dir="2700000" algn="tl">
                    <a:srgbClr val="FFFFFF"/>
                  </a:outerShdw>
                </a:effectLst>
                <a:latin typeface="Helvetica" charset="0"/>
                <a:cs typeface="Helvetica" charset="0"/>
                <a:sym typeface="Helvetica" charset="0"/>
              </a:rPr>
              <a:t>plants in pots are there?</a:t>
            </a:r>
          </a:p>
          <a:p>
            <a:pPr marL="536810" indent="-536810" defTabSz="361417">
              <a:lnSpc>
                <a:spcPct val="90000"/>
              </a:lnSpc>
              <a:spcBef>
                <a:spcPts val="2595"/>
              </a:spcBef>
              <a:buFontTx/>
              <a:buAutoNum type="arabicPeriod"/>
            </a:pPr>
            <a:r>
              <a:rPr lang="en-US" sz="1600" b="1" dirty="0">
                <a:effectLst>
                  <a:outerShdw blurRad="38100" dist="38100" dir="2700000" algn="tl">
                    <a:srgbClr val="FFFFFF"/>
                  </a:outerShdw>
                </a:effectLst>
                <a:latin typeface="Helvetica" charset="0"/>
                <a:cs typeface="Helvetica" charset="0"/>
                <a:sym typeface="Helvetica" charset="0"/>
              </a:rPr>
              <a:t>How many </a:t>
            </a:r>
            <a:r>
              <a:rPr lang="en-US" sz="1600" b="1" dirty="0" smtClean="0">
                <a:effectLst>
                  <a:outerShdw blurRad="38100" dist="38100" dir="2700000" algn="tl">
                    <a:srgbClr val="FFFFFF"/>
                  </a:outerShdw>
                </a:effectLst>
                <a:latin typeface="Helvetica" charset="0"/>
                <a:cs typeface="Helvetica" charset="0"/>
                <a:sym typeface="Helvetica" charset="0"/>
              </a:rPr>
              <a:t>light posts</a:t>
            </a:r>
            <a:r>
              <a:rPr lang="en-US" sz="1600" b="1" dirty="0">
                <a:effectLst>
                  <a:outerShdw blurRad="38100" dist="38100" dir="2700000" algn="tl">
                    <a:srgbClr val="FFFFFF"/>
                  </a:outerShdw>
                </a:effectLst>
                <a:latin typeface="Helvetica" charset="0"/>
                <a:cs typeface="Helvetica" charset="0"/>
                <a:sym typeface="Helvetica" charset="0"/>
              </a:rPr>
              <a:t>?</a:t>
            </a:r>
          </a:p>
          <a:p>
            <a:pPr marL="536810" indent="-536810" defTabSz="361417">
              <a:lnSpc>
                <a:spcPct val="90000"/>
              </a:lnSpc>
              <a:spcBef>
                <a:spcPts val="2595"/>
              </a:spcBef>
              <a:buFontTx/>
              <a:buAutoNum type="arabicPeriod"/>
            </a:pPr>
            <a:r>
              <a:rPr lang="en-US" sz="1600" b="1" dirty="0">
                <a:effectLst>
                  <a:outerShdw blurRad="38100" dist="38100" dir="2700000" algn="tl">
                    <a:srgbClr val="FFFFFF"/>
                  </a:outerShdw>
                </a:effectLst>
                <a:latin typeface="Helvetica" charset="0"/>
                <a:cs typeface="Helvetica" charset="0"/>
                <a:sym typeface="Helvetica" charset="0"/>
              </a:rPr>
              <a:t>What is the name of the Bistro?</a:t>
            </a:r>
          </a:p>
          <a:p>
            <a:pPr marL="536810" indent="-536810" defTabSz="361417">
              <a:lnSpc>
                <a:spcPct val="90000"/>
              </a:lnSpc>
              <a:spcBef>
                <a:spcPts val="2595"/>
              </a:spcBef>
              <a:buFontTx/>
              <a:buAutoNum type="arabicPeriod"/>
            </a:pPr>
            <a:r>
              <a:rPr lang="en-US" sz="1600" b="1" dirty="0">
                <a:effectLst>
                  <a:outerShdw blurRad="38100" dist="38100" dir="2700000" algn="tl">
                    <a:srgbClr val="FFFFFF"/>
                  </a:outerShdw>
                </a:effectLst>
                <a:latin typeface="Helvetica" charset="0"/>
                <a:cs typeface="Helvetica" charset="0"/>
                <a:sym typeface="Helvetica" charset="0"/>
              </a:rPr>
              <a:t>How many people can you see</a:t>
            </a:r>
            <a:r>
              <a:rPr lang="en-US" sz="1600" b="1" dirty="0" smtClean="0">
                <a:effectLst>
                  <a:outerShdw blurRad="38100" dist="38100" dir="2700000" algn="tl">
                    <a:srgbClr val="FFFFFF"/>
                  </a:outerShdw>
                </a:effectLst>
                <a:latin typeface="Helvetica" charset="0"/>
                <a:cs typeface="Helvetica" charset="0"/>
                <a:sym typeface="Helvetica" charset="0"/>
              </a:rPr>
              <a:t>?</a:t>
            </a:r>
            <a:endParaRPr lang="en-US" sz="1600" b="1" dirty="0">
              <a:effectLst>
                <a:outerShdw blurRad="38100" dist="38100" dir="2700000" algn="tl">
                  <a:srgbClr val="FFFFFF"/>
                </a:outerShdw>
              </a:effectLst>
              <a:latin typeface="Helvetica" charset="0"/>
              <a:cs typeface="Helvetica" charset="0"/>
              <a:sym typeface="Helvetica" charset="0"/>
            </a:endParaRPr>
          </a:p>
        </p:txBody>
      </p:sp>
      <p:sp>
        <p:nvSpPr>
          <p:cNvPr id="2" name="TextBox 1"/>
          <p:cNvSpPr txBox="1"/>
          <p:nvPr/>
        </p:nvSpPr>
        <p:spPr>
          <a:xfrm>
            <a:off x="4138706" y="1255059"/>
            <a:ext cx="2018927" cy="369332"/>
          </a:xfrm>
          <a:prstGeom prst="rect">
            <a:avLst/>
          </a:prstGeom>
          <a:noFill/>
        </p:spPr>
        <p:txBody>
          <a:bodyPr wrap="none" rtlCol="0">
            <a:spAutoFit/>
          </a:bodyPr>
          <a:lstStyle/>
          <a:p>
            <a:r>
              <a:rPr lang="en-US" dirty="0" smtClean="0"/>
              <a:t>Test your memory</a:t>
            </a:r>
            <a:endParaRPr lang="en-US" dirty="0"/>
          </a:p>
        </p:txBody>
      </p:sp>
    </p:spTree>
    <p:extLst>
      <p:ext uri="{BB962C8B-B14F-4D97-AF65-F5344CB8AC3E}">
        <p14:creationId xmlns:p14="http://schemas.microsoft.com/office/powerpoint/2010/main" val="22230495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music videos</a:t>
            </a:r>
            <a:endParaRPr lang="en-US" dirty="0"/>
          </a:p>
        </p:txBody>
      </p:sp>
      <p:pic>
        <p:nvPicPr>
          <p:cNvPr id="4" name="Content Placeholder 3" descr="Screen Shot 2017-05-07 at 8.12.47 PM.png">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rcRect l="-38609" r="-38609"/>
          <a:stretch>
            <a:fillRect/>
          </a:stretch>
        </p:blipFill>
        <p:spPr>
          <a:xfrm>
            <a:off x="-547689" y="2159001"/>
            <a:ext cx="10018713" cy="3124201"/>
          </a:xfrm>
        </p:spPr>
      </p:pic>
      <p:sp>
        <p:nvSpPr>
          <p:cNvPr id="5" name="TextBox 4"/>
          <p:cNvSpPr txBox="1"/>
          <p:nvPr/>
        </p:nvSpPr>
        <p:spPr>
          <a:xfrm>
            <a:off x="8426823" y="2569883"/>
            <a:ext cx="3302001" cy="1754327"/>
          </a:xfrm>
          <a:prstGeom prst="rect">
            <a:avLst/>
          </a:prstGeom>
          <a:noFill/>
        </p:spPr>
        <p:txBody>
          <a:bodyPr wrap="square" rtlCol="0">
            <a:spAutoFit/>
          </a:bodyPr>
          <a:lstStyle/>
          <a:p>
            <a:pPr marL="342900" indent="-342900">
              <a:buAutoNum type="arabicPeriod"/>
            </a:pPr>
            <a:r>
              <a:rPr lang="en-US" dirty="0" smtClean="0"/>
              <a:t>What type of flower is on the girl’s jacket?</a:t>
            </a:r>
          </a:p>
          <a:p>
            <a:pPr marL="342900" indent="-342900">
              <a:buAutoNum type="arabicPeriod"/>
            </a:pPr>
            <a:r>
              <a:rPr lang="en-US" dirty="0" smtClean="0"/>
              <a:t>What is written on the note the man gives her?</a:t>
            </a:r>
          </a:p>
          <a:p>
            <a:pPr marL="342900" indent="-342900">
              <a:buAutoNum type="arabicPeriod"/>
            </a:pPr>
            <a:r>
              <a:rPr lang="en-US" dirty="0" smtClean="0"/>
              <a:t>What does she do with it?</a:t>
            </a:r>
          </a:p>
          <a:p>
            <a:pPr marL="342900" indent="-342900">
              <a:buAutoNum type="arabicPeriod"/>
            </a:pPr>
            <a:r>
              <a:rPr lang="en-US" dirty="0" err="1" smtClean="0"/>
              <a:t>Etc</a:t>
            </a:r>
            <a:r>
              <a:rPr lang="en-US" dirty="0" smtClean="0"/>
              <a:t> </a:t>
            </a:r>
            <a:r>
              <a:rPr lang="en-US" dirty="0" err="1" smtClean="0"/>
              <a:t>etc</a:t>
            </a:r>
            <a:r>
              <a:rPr lang="en-US" dirty="0" smtClean="0"/>
              <a:t> </a:t>
            </a:r>
            <a:endParaRPr lang="en-US" dirty="0"/>
          </a:p>
        </p:txBody>
      </p:sp>
    </p:spTree>
    <p:extLst>
      <p:ext uri="{BB962C8B-B14F-4D97-AF65-F5344CB8AC3E}">
        <p14:creationId xmlns:p14="http://schemas.microsoft.com/office/powerpoint/2010/main" val="3548494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THUNKS</a:t>
            </a:r>
            <a:endParaRPr lang="en-GB" dirty="0"/>
          </a:p>
        </p:txBody>
      </p:sp>
      <p:sp>
        <p:nvSpPr>
          <p:cNvPr id="3" name="Subtitle 2"/>
          <p:cNvSpPr>
            <a:spLocks noGrp="1"/>
          </p:cNvSpPr>
          <p:nvPr>
            <p:ph type="subTitle" idx="1"/>
          </p:nvPr>
        </p:nvSpPr>
        <p:spPr>
          <a:xfrm>
            <a:off x="4515378" y="3996267"/>
            <a:ext cx="6987645" cy="2118024"/>
          </a:xfrm>
        </p:spPr>
        <p:txBody>
          <a:bodyPr>
            <a:normAutofit/>
          </a:bodyPr>
          <a:lstStyle/>
          <a:p>
            <a:r>
              <a:rPr lang="en-GB" dirty="0" err="1" smtClean="0">
                <a:solidFill>
                  <a:srgbClr val="595959"/>
                </a:solidFill>
              </a:rPr>
              <a:t>Thunks</a:t>
            </a:r>
            <a:r>
              <a:rPr lang="en-GB" dirty="0" smtClean="0">
                <a:solidFill>
                  <a:srgbClr val="595959"/>
                </a:solidFill>
              </a:rPr>
              <a:t> possibly work best once students are secure in their knowledge of a particular or specific context. The problems or sometimes paradoxes posed with these types of questions certainly stimulate thinking and can be a very powerful way to extend students’ understanding of topics.</a:t>
            </a:r>
            <a:endParaRPr lang="en-GB" dirty="0">
              <a:solidFill>
                <a:srgbClr val="595959"/>
              </a:solidFill>
            </a:endParaRPr>
          </a:p>
        </p:txBody>
      </p:sp>
    </p:spTree>
    <p:extLst>
      <p:ext uri="{BB962C8B-B14F-4D97-AF65-F5344CB8AC3E}">
        <p14:creationId xmlns:p14="http://schemas.microsoft.com/office/powerpoint/2010/main" val="265496148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ould you finish reading your life?.jpg"/>
          <p:cNvPicPr>
            <a:picLocks noGrp="1" noChangeAspect="1"/>
          </p:cNvPicPr>
          <p:nvPr>
            <p:ph idx="1"/>
          </p:nvPr>
        </p:nvPicPr>
        <p:blipFill>
          <a:blip r:embed="rId3">
            <a:extLst>
              <a:ext uri="{28A0092B-C50C-407E-A947-70E740481C1C}">
                <a14:useLocalDpi xmlns:a14="http://schemas.microsoft.com/office/drawing/2010/main" val="0"/>
              </a:ext>
            </a:extLst>
          </a:blip>
          <a:srcRect l="5920" r="5920"/>
          <a:stretch>
            <a:fillRect/>
          </a:stretch>
        </p:blipFill>
        <p:spPr>
          <a:xfrm>
            <a:off x="1" y="2"/>
            <a:ext cx="5525665" cy="3386169"/>
          </a:xfrm>
        </p:spPr>
      </p:pic>
      <p:pic>
        <p:nvPicPr>
          <p:cNvPr id="3" name="Picture 2" descr="Screen Shot 2017-04-17 at 9.50.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6836" y="4657032"/>
            <a:ext cx="5483629" cy="1964442"/>
          </a:xfrm>
          <a:prstGeom prst="rect">
            <a:avLst/>
          </a:prstGeom>
        </p:spPr>
      </p:pic>
      <p:pic>
        <p:nvPicPr>
          <p:cNvPr id="5" name="Picture 4" descr="Screen Shot 2017-04-17 at 9.49.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9771" y="221715"/>
            <a:ext cx="5511496" cy="2154871"/>
          </a:xfrm>
          <a:prstGeom prst="rect">
            <a:avLst/>
          </a:prstGeom>
        </p:spPr>
      </p:pic>
      <p:pic>
        <p:nvPicPr>
          <p:cNvPr id="6" name="Picture 5" descr="Screen Shot 2017-04-17 at 9.48.3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1110" y="2655438"/>
            <a:ext cx="4816949" cy="1800644"/>
          </a:xfrm>
          <a:prstGeom prst="rect">
            <a:avLst/>
          </a:prstGeom>
        </p:spPr>
      </p:pic>
      <p:pic>
        <p:nvPicPr>
          <p:cNvPr id="7" name="Picture 6" descr="Screen Shot 2017-04-17 at 9.48.22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 y="3757068"/>
            <a:ext cx="5564271" cy="2709468"/>
          </a:xfrm>
          <a:prstGeom prst="rect">
            <a:avLst/>
          </a:prstGeom>
        </p:spPr>
      </p:pic>
    </p:spTree>
    <p:extLst>
      <p:ext uri="{BB962C8B-B14F-4D97-AF65-F5344CB8AC3E}">
        <p14:creationId xmlns:p14="http://schemas.microsoft.com/office/powerpoint/2010/main" val="286449190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ould you finish reading your life?.jpg"/>
          <p:cNvPicPr>
            <a:picLocks noGrp="1" noChangeAspect="1"/>
          </p:cNvPicPr>
          <p:nvPr>
            <p:ph idx="1"/>
          </p:nvPr>
        </p:nvPicPr>
        <p:blipFill>
          <a:blip r:embed="rId2">
            <a:extLst>
              <a:ext uri="{28A0092B-C50C-407E-A947-70E740481C1C}">
                <a14:useLocalDpi xmlns:a14="http://schemas.microsoft.com/office/drawing/2010/main" val="0"/>
              </a:ext>
            </a:extLst>
          </a:blip>
          <a:srcRect l="5920" r="5920"/>
          <a:stretch>
            <a:fillRect/>
          </a:stretch>
        </p:blipFill>
        <p:spPr>
          <a:xfrm>
            <a:off x="2585659" y="1121231"/>
            <a:ext cx="7816016" cy="4789713"/>
          </a:xfrm>
        </p:spPr>
      </p:pic>
      <p:sp>
        <p:nvSpPr>
          <p:cNvPr id="3" name="Rectangle 2"/>
          <p:cNvSpPr/>
          <p:nvPr/>
        </p:nvSpPr>
        <p:spPr>
          <a:xfrm>
            <a:off x="3219985" y="1962637"/>
            <a:ext cx="6362995" cy="289905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t>design your own </a:t>
            </a:r>
            <a:r>
              <a:rPr lang="en-US" sz="3200" dirty="0" err="1" smtClean="0"/>
              <a:t>thunk</a:t>
            </a:r>
            <a:endParaRPr lang="en-US" sz="3200" dirty="0"/>
          </a:p>
        </p:txBody>
      </p:sp>
    </p:spTree>
    <p:extLst>
      <p:ext uri="{BB962C8B-B14F-4D97-AF65-F5344CB8AC3E}">
        <p14:creationId xmlns:p14="http://schemas.microsoft.com/office/powerpoint/2010/main" val="362099124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DEFINITIONS</a:t>
            </a:r>
            <a:endParaRPr lang="en-GB" dirty="0"/>
          </a:p>
        </p:txBody>
      </p:sp>
      <p:sp>
        <p:nvSpPr>
          <p:cNvPr id="3" name="Subtitle 2"/>
          <p:cNvSpPr>
            <a:spLocks noGrp="1"/>
          </p:cNvSpPr>
          <p:nvPr>
            <p:ph type="subTitle" idx="1"/>
          </p:nvPr>
        </p:nvSpPr>
        <p:spPr>
          <a:xfrm>
            <a:off x="4515378" y="3996267"/>
            <a:ext cx="6987645" cy="2118024"/>
          </a:xfrm>
        </p:spPr>
        <p:txBody>
          <a:bodyPr>
            <a:normAutofit/>
          </a:bodyPr>
          <a:lstStyle/>
          <a:p>
            <a:r>
              <a:rPr lang="en-GB" dirty="0" smtClean="0">
                <a:solidFill>
                  <a:srgbClr val="595959"/>
                </a:solidFill>
              </a:rPr>
              <a:t>Most people in our culture simply bypass an understanding of words that are used repeatedly in the language. Drawing students attention to the meaning of these very common words serves as an interesting activity, challenges their thinking, and seems to empower them in the process.  </a:t>
            </a:r>
            <a:endParaRPr lang="en-GB" dirty="0">
              <a:solidFill>
                <a:srgbClr val="595959"/>
              </a:solidFill>
            </a:endParaRPr>
          </a:p>
        </p:txBody>
      </p:sp>
    </p:spTree>
    <p:extLst>
      <p:ext uri="{BB962C8B-B14F-4D97-AF65-F5344CB8AC3E}">
        <p14:creationId xmlns:p14="http://schemas.microsoft.com/office/powerpoint/2010/main" val="28719296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THESE WORDS MEAN?	</a:t>
            </a:r>
            <a:endParaRPr lang="en-GB" dirty="0"/>
          </a:p>
        </p:txBody>
      </p:sp>
      <p:sp>
        <p:nvSpPr>
          <p:cNvPr id="3" name="Content Placeholder 2"/>
          <p:cNvSpPr>
            <a:spLocks noGrp="1"/>
          </p:cNvSpPr>
          <p:nvPr>
            <p:ph sz="quarter" idx="1"/>
          </p:nvPr>
        </p:nvSpPr>
        <p:spPr/>
        <p:txBody>
          <a:bodyPr/>
          <a:lstStyle/>
          <a:p>
            <a:r>
              <a:rPr lang="en-GB" dirty="0" smtClean="0"/>
              <a:t>OF</a:t>
            </a:r>
          </a:p>
          <a:p>
            <a:r>
              <a:rPr lang="en-GB" dirty="0" smtClean="0"/>
              <a:t>THE</a:t>
            </a:r>
          </a:p>
          <a:p>
            <a:r>
              <a:rPr lang="en-GB" dirty="0" smtClean="0"/>
              <a:t>AN</a:t>
            </a:r>
            <a:endParaRPr lang="en-GB" dirty="0"/>
          </a:p>
        </p:txBody>
      </p:sp>
    </p:spTree>
    <p:extLst>
      <p:ext uri="{BB962C8B-B14F-4D97-AF65-F5344CB8AC3E}">
        <p14:creationId xmlns:p14="http://schemas.microsoft.com/office/powerpoint/2010/main" val="197800752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THESE WORDS MEAN?	</a:t>
            </a:r>
            <a:endParaRPr lang="en-GB" dirty="0"/>
          </a:p>
        </p:txBody>
      </p:sp>
      <p:sp>
        <p:nvSpPr>
          <p:cNvPr id="3" name="Content Placeholder 2"/>
          <p:cNvSpPr>
            <a:spLocks noGrp="1"/>
          </p:cNvSpPr>
          <p:nvPr>
            <p:ph sz="quarter" idx="1"/>
          </p:nvPr>
        </p:nvSpPr>
        <p:spPr/>
        <p:txBody>
          <a:bodyPr/>
          <a:lstStyle/>
          <a:p>
            <a:r>
              <a:rPr lang="en-GB" dirty="0" smtClean="0"/>
              <a:t>BECAUSE</a:t>
            </a:r>
          </a:p>
          <a:p>
            <a:r>
              <a:rPr lang="en-GB" dirty="0" smtClean="0"/>
              <a:t>THEREFORE</a:t>
            </a:r>
          </a:p>
          <a:p>
            <a:r>
              <a:rPr lang="en-GB" dirty="0" smtClean="0"/>
              <a:t>HOWEVER</a:t>
            </a:r>
            <a:endParaRPr lang="en-GB" dirty="0"/>
          </a:p>
        </p:txBody>
      </p:sp>
    </p:spTree>
    <p:extLst>
      <p:ext uri="{BB962C8B-B14F-4D97-AF65-F5344CB8AC3E}">
        <p14:creationId xmlns:p14="http://schemas.microsoft.com/office/powerpoint/2010/main" val="167823419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THESE WORDS MEAN?	</a:t>
            </a:r>
            <a:endParaRPr lang="en-GB" dirty="0"/>
          </a:p>
        </p:txBody>
      </p:sp>
      <p:sp>
        <p:nvSpPr>
          <p:cNvPr id="3" name="Content Placeholder 2"/>
          <p:cNvSpPr>
            <a:spLocks noGrp="1"/>
          </p:cNvSpPr>
          <p:nvPr>
            <p:ph sz="quarter" idx="1"/>
          </p:nvPr>
        </p:nvSpPr>
        <p:spPr/>
        <p:txBody>
          <a:bodyPr/>
          <a:lstStyle/>
          <a:p>
            <a:r>
              <a:rPr lang="en-GB" dirty="0" smtClean="0"/>
              <a:t>IF</a:t>
            </a:r>
          </a:p>
          <a:p>
            <a:r>
              <a:rPr lang="en-GB" dirty="0" smtClean="0"/>
              <a:t>SOMETIMES</a:t>
            </a:r>
          </a:p>
          <a:p>
            <a:r>
              <a:rPr lang="en-GB" dirty="0" smtClean="0"/>
              <a:t>ALTHOUGH</a:t>
            </a:r>
            <a:endParaRPr lang="en-GB" dirty="0"/>
          </a:p>
        </p:txBody>
      </p:sp>
    </p:spTree>
    <p:extLst>
      <p:ext uri="{BB962C8B-B14F-4D97-AF65-F5344CB8AC3E}">
        <p14:creationId xmlns:p14="http://schemas.microsoft.com/office/powerpoint/2010/main" val="111960488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DEVELOPING VOCAB</a:t>
            </a:r>
            <a:endParaRPr lang="en-GB" dirty="0"/>
          </a:p>
        </p:txBody>
      </p:sp>
      <p:sp>
        <p:nvSpPr>
          <p:cNvPr id="3" name="Subtitle 2"/>
          <p:cNvSpPr>
            <a:spLocks noGrp="1"/>
          </p:cNvSpPr>
          <p:nvPr>
            <p:ph type="subTitle" idx="1"/>
          </p:nvPr>
        </p:nvSpPr>
        <p:spPr/>
        <p:txBody>
          <a:bodyPr/>
          <a:lstStyle/>
          <a:p>
            <a:r>
              <a:rPr lang="en-GB" dirty="0" smtClean="0">
                <a:solidFill>
                  <a:srgbClr val="595959"/>
                </a:solidFill>
              </a:rPr>
              <a:t>Sophisticated vocab is powerful, but needs to be memorised, and used in new contexts for it to really sink in. Frequent testing is an effective way to help this process, but there are other ways too.  </a:t>
            </a:r>
            <a:endParaRPr lang="en-GB" dirty="0">
              <a:solidFill>
                <a:srgbClr val="595959"/>
              </a:solidFill>
            </a:endParaRPr>
          </a:p>
        </p:txBody>
      </p:sp>
    </p:spTree>
    <p:extLst>
      <p:ext uri="{BB962C8B-B14F-4D97-AF65-F5344CB8AC3E}">
        <p14:creationId xmlns:p14="http://schemas.microsoft.com/office/powerpoint/2010/main" val="25237517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7-04-22 at 3.48.31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2359" r="-631"/>
          <a:stretch/>
        </p:blipFill>
        <p:spPr>
          <a:xfrm>
            <a:off x="2216414" y="886855"/>
            <a:ext cx="8551754" cy="5300966"/>
          </a:xfrm>
        </p:spPr>
      </p:pic>
    </p:spTree>
    <p:extLst>
      <p:ext uri="{BB962C8B-B14F-4D97-AF65-F5344CB8AC3E}">
        <p14:creationId xmlns:p14="http://schemas.microsoft.com/office/powerpoint/2010/main" val="309665250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77154" y="886855"/>
            <a:ext cx="8030273" cy="5300966"/>
          </a:xfrm>
        </p:spPr>
      </p:pic>
    </p:spTree>
    <p:extLst>
      <p:ext uri="{BB962C8B-B14F-4D97-AF65-F5344CB8AC3E}">
        <p14:creationId xmlns:p14="http://schemas.microsoft.com/office/powerpoint/2010/main" val="3337771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rotWithShape="1">
          <a:blip r:embed="rId2"/>
          <a:srcRect l="13284" t="17674" r="14504" b="7521"/>
          <a:stretch/>
        </p:blipFill>
        <p:spPr>
          <a:xfrm>
            <a:off x="987748" y="247834"/>
            <a:ext cx="10159673" cy="6412675"/>
          </a:xfrm>
          <a:prstGeom prst="rect">
            <a:avLst/>
          </a:prstGeom>
        </p:spPr>
      </p:pic>
    </p:spTree>
    <p:extLst>
      <p:ext uri="{BB962C8B-B14F-4D97-AF65-F5344CB8AC3E}">
        <p14:creationId xmlns:p14="http://schemas.microsoft.com/office/powerpoint/2010/main" val="235104500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rotWithShape="1">
          <a:blip r:embed="rId3"/>
          <a:srcRect t="8849" b="4199"/>
          <a:stretch/>
        </p:blipFill>
        <p:spPr>
          <a:xfrm>
            <a:off x="176405" y="221714"/>
            <a:ext cx="11914795" cy="6475040"/>
          </a:xfrm>
          <a:prstGeom prst="rect">
            <a:avLst/>
          </a:prstGeom>
        </p:spPr>
      </p:pic>
    </p:spTree>
    <p:extLst>
      <p:ext uri="{BB962C8B-B14F-4D97-AF65-F5344CB8AC3E}">
        <p14:creationId xmlns:p14="http://schemas.microsoft.com/office/powerpoint/2010/main" val="158707178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063627"/>
            <a:ext cx="12192000" cy="5794375"/>
          </a:xfrm>
          <a:prstGeom prst="rect">
            <a:avLst/>
          </a:prstGeom>
        </p:spPr>
      </p:pic>
      <p:sp>
        <p:nvSpPr>
          <p:cNvPr id="6" name="TextBox 5"/>
          <p:cNvSpPr txBox="1"/>
          <p:nvPr/>
        </p:nvSpPr>
        <p:spPr>
          <a:xfrm>
            <a:off x="960086" y="1556937"/>
            <a:ext cx="1825625" cy="1200329"/>
          </a:xfrm>
          <a:prstGeom prst="rect">
            <a:avLst/>
          </a:prstGeom>
          <a:noFill/>
        </p:spPr>
        <p:txBody>
          <a:bodyPr wrap="square" rtlCol="0">
            <a:spAutoFit/>
          </a:bodyPr>
          <a:lstStyle/>
          <a:p>
            <a:r>
              <a:rPr lang="en-US" dirty="0">
                <a:solidFill>
                  <a:prstClr val="white"/>
                </a:solidFill>
              </a:rPr>
              <a:t>Torrent = rushing violent unceasing stream of something</a:t>
            </a:r>
          </a:p>
        </p:txBody>
      </p:sp>
      <p:sp>
        <p:nvSpPr>
          <p:cNvPr id="7" name="TextBox 6"/>
          <p:cNvSpPr txBox="1"/>
          <p:nvPr/>
        </p:nvSpPr>
        <p:spPr>
          <a:xfrm>
            <a:off x="5429251" y="1778000"/>
            <a:ext cx="1587500" cy="646331"/>
          </a:xfrm>
          <a:prstGeom prst="rect">
            <a:avLst/>
          </a:prstGeom>
          <a:noFill/>
        </p:spPr>
        <p:txBody>
          <a:bodyPr wrap="square" rtlCol="0">
            <a:spAutoFit/>
          </a:bodyPr>
          <a:lstStyle/>
          <a:p>
            <a:r>
              <a:rPr lang="en-US" dirty="0">
                <a:solidFill>
                  <a:srgbClr val="FFFFFF"/>
                </a:solidFill>
              </a:rPr>
              <a:t>Diminishing = reducing in size</a:t>
            </a:r>
          </a:p>
        </p:txBody>
      </p:sp>
      <p:sp>
        <p:nvSpPr>
          <p:cNvPr id="8" name="TextBox 7"/>
          <p:cNvSpPr txBox="1"/>
          <p:nvPr/>
        </p:nvSpPr>
        <p:spPr>
          <a:xfrm>
            <a:off x="1819124" y="4469056"/>
            <a:ext cx="1571625" cy="1200329"/>
          </a:xfrm>
          <a:prstGeom prst="rect">
            <a:avLst/>
          </a:prstGeom>
          <a:noFill/>
        </p:spPr>
        <p:txBody>
          <a:bodyPr wrap="square" rtlCol="0">
            <a:spAutoFit/>
          </a:bodyPr>
          <a:lstStyle/>
          <a:p>
            <a:r>
              <a:rPr lang="en-US" dirty="0">
                <a:solidFill>
                  <a:srgbClr val="FFFFFF"/>
                </a:solidFill>
              </a:rPr>
              <a:t>Receding = retreat, becoming more distant</a:t>
            </a:r>
          </a:p>
        </p:txBody>
      </p:sp>
      <p:sp>
        <p:nvSpPr>
          <p:cNvPr id="9" name="TextBox 8"/>
          <p:cNvSpPr txBox="1"/>
          <p:nvPr/>
        </p:nvSpPr>
        <p:spPr>
          <a:xfrm>
            <a:off x="6572252" y="3857626"/>
            <a:ext cx="1539875" cy="923330"/>
          </a:xfrm>
          <a:prstGeom prst="rect">
            <a:avLst/>
          </a:prstGeom>
          <a:noFill/>
        </p:spPr>
        <p:txBody>
          <a:bodyPr wrap="square" rtlCol="0">
            <a:spAutoFit/>
          </a:bodyPr>
          <a:lstStyle/>
          <a:p>
            <a:r>
              <a:rPr lang="en-US" dirty="0">
                <a:solidFill>
                  <a:srgbClr val="FFFFFF"/>
                </a:solidFill>
              </a:rPr>
              <a:t>Gaunt = thin, bony, haggard, grim</a:t>
            </a:r>
          </a:p>
        </p:txBody>
      </p:sp>
      <p:sp>
        <p:nvSpPr>
          <p:cNvPr id="10" name="TextBox 9"/>
          <p:cNvSpPr txBox="1"/>
          <p:nvPr/>
        </p:nvSpPr>
        <p:spPr>
          <a:xfrm>
            <a:off x="8831834" y="1521095"/>
            <a:ext cx="2174875" cy="923330"/>
          </a:xfrm>
          <a:prstGeom prst="rect">
            <a:avLst/>
          </a:prstGeom>
          <a:noFill/>
        </p:spPr>
        <p:txBody>
          <a:bodyPr wrap="square" rtlCol="0">
            <a:spAutoFit/>
          </a:bodyPr>
          <a:lstStyle/>
          <a:p>
            <a:r>
              <a:rPr lang="en-US" dirty="0">
                <a:solidFill>
                  <a:srgbClr val="FFFFFF"/>
                </a:solidFill>
              </a:rPr>
              <a:t>Formidable = causing fear because of its strength</a:t>
            </a:r>
          </a:p>
        </p:txBody>
      </p:sp>
      <p:sp>
        <p:nvSpPr>
          <p:cNvPr id="11" name="TextBox 10"/>
          <p:cNvSpPr txBox="1"/>
          <p:nvPr/>
        </p:nvSpPr>
        <p:spPr>
          <a:xfrm>
            <a:off x="3841751" y="5619753"/>
            <a:ext cx="2730500" cy="646331"/>
          </a:xfrm>
          <a:prstGeom prst="rect">
            <a:avLst/>
          </a:prstGeom>
          <a:noFill/>
        </p:spPr>
        <p:txBody>
          <a:bodyPr wrap="square" rtlCol="0">
            <a:spAutoFit/>
          </a:bodyPr>
          <a:lstStyle/>
          <a:p>
            <a:r>
              <a:rPr lang="en-US" dirty="0">
                <a:solidFill>
                  <a:srgbClr val="FFFFFF"/>
                </a:solidFill>
              </a:rPr>
              <a:t>Inarticulately = not clear in expression</a:t>
            </a:r>
          </a:p>
        </p:txBody>
      </p:sp>
      <p:sp>
        <p:nvSpPr>
          <p:cNvPr id="13" name="TextBox 12"/>
          <p:cNvSpPr txBox="1"/>
          <p:nvPr/>
        </p:nvSpPr>
        <p:spPr>
          <a:xfrm>
            <a:off x="7239000" y="5619753"/>
            <a:ext cx="2921000" cy="646331"/>
          </a:xfrm>
          <a:prstGeom prst="rect">
            <a:avLst/>
          </a:prstGeom>
          <a:noFill/>
        </p:spPr>
        <p:txBody>
          <a:bodyPr wrap="square" rtlCol="0">
            <a:spAutoFit/>
          </a:bodyPr>
          <a:lstStyle/>
          <a:p>
            <a:r>
              <a:rPr lang="en-US" dirty="0">
                <a:solidFill>
                  <a:srgbClr val="FFFFFF"/>
                </a:solidFill>
              </a:rPr>
              <a:t>Impetus = momentum, or moving force</a:t>
            </a:r>
          </a:p>
        </p:txBody>
      </p:sp>
      <p:sp>
        <p:nvSpPr>
          <p:cNvPr id="14" name="TextBox 13"/>
          <p:cNvSpPr txBox="1"/>
          <p:nvPr/>
        </p:nvSpPr>
        <p:spPr>
          <a:xfrm>
            <a:off x="9565013" y="3958150"/>
            <a:ext cx="1476375" cy="1200329"/>
          </a:xfrm>
          <a:prstGeom prst="rect">
            <a:avLst/>
          </a:prstGeom>
          <a:noFill/>
        </p:spPr>
        <p:txBody>
          <a:bodyPr wrap="square" rtlCol="0">
            <a:spAutoFit/>
          </a:bodyPr>
          <a:lstStyle/>
          <a:p>
            <a:r>
              <a:rPr lang="en-US" dirty="0">
                <a:solidFill>
                  <a:srgbClr val="FFFFFF"/>
                </a:solidFill>
              </a:rPr>
              <a:t>Obliquely = not straight, indirectly stated</a:t>
            </a:r>
          </a:p>
        </p:txBody>
      </p:sp>
      <p:sp>
        <p:nvSpPr>
          <p:cNvPr id="15" name="TextBox 14"/>
          <p:cNvSpPr txBox="1"/>
          <p:nvPr/>
        </p:nvSpPr>
        <p:spPr>
          <a:xfrm>
            <a:off x="2021419" y="436223"/>
            <a:ext cx="7427309" cy="523220"/>
          </a:xfrm>
          <a:prstGeom prst="rect">
            <a:avLst/>
          </a:prstGeom>
          <a:noFill/>
        </p:spPr>
        <p:txBody>
          <a:bodyPr wrap="none" rtlCol="0">
            <a:spAutoFit/>
          </a:bodyPr>
          <a:lstStyle/>
          <a:p>
            <a:r>
              <a:rPr lang="en-US" sz="2800" dirty="0">
                <a:solidFill>
                  <a:prstClr val="black"/>
                </a:solidFill>
              </a:rPr>
              <a:t>Choose 4 words and write them in a sentence each</a:t>
            </a:r>
          </a:p>
        </p:txBody>
      </p:sp>
    </p:spTree>
    <p:extLst>
      <p:ext uri="{BB962C8B-B14F-4D97-AF65-F5344CB8AC3E}">
        <p14:creationId xmlns:p14="http://schemas.microsoft.com/office/powerpoint/2010/main" val="14193172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dirty="0"/>
              <a:t>Choose 5 of these words.  Compose 5 sentences using each word. </a:t>
            </a:r>
          </a:p>
        </p:txBody>
      </p:sp>
      <p:pic>
        <p:nvPicPr>
          <p:cNvPr id="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481701" y="1333503"/>
            <a:ext cx="9186300" cy="5023757"/>
          </a:xfrm>
        </p:spPr>
      </p:pic>
    </p:spTree>
    <p:extLst>
      <p:ext uri="{BB962C8B-B14F-4D97-AF65-F5344CB8AC3E}">
        <p14:creationId xmlns:p14="http://schemas.microsoft.com/office/powerpoint/2010/main" val="368907305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hoto 14-12-2015, 6 01 31 pm.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912" r="-2262"/>
          <a:stretch/>
        </p:blipFill>
        <p:spPr>
          <a:xfrm>
            <a:off x="9036330" y="3323771"/>
            <a:ext cx="3155671" cy="3029230"/>
          </a:xfrm>
        </p:spPr>
      </p:pic>
      <p:pic>
        <p:nvPicPr>
          <p:cNvPr id="6" name="Picture 5" descr="Photo 29-09-2016, 12 18 24 p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6293" y="584519"/>
            <a:ext cx="3216921" cy="3216921"/>
          </a:xfrm>
          <a:prstGeom prst="rect">
            <a:avLst/>
          </a:prstGeom>
        </p:spPr>
      </p:pic>
      <p:pic>
        <p:nvPicPr>
          <p:cNvPr id="8" name="Picture 7" descr="Photo 28-04-2015, 11 13 28 a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519" y="544206"/>
            <a:ext cx="3971373" cy="5295164"/>
          </a:xfrm>
          <a:prstGeom prst="rect">
            <a:avLst/>
          </a:prstGeom>
        </p:spPr>
      </p:pic>
      <p:sp>
        <p:nvSpPr>
          <p:cNvPr id="3" name="TextBox 2"/>
          <p:cNvSpPr txBox="1"/>
          <p:nvPr/>
        </p:nvSpPr>
        <p:spPr>
          <a:xfrm>
            <a:off x="5503789" y="4635827"/>
            <a:ext cx="3225664" cy="923330"/>
          </a:xfrm>
          <a:prstGeom prst="rect">
            <a:avLst/>
          </a:prstGeom>
          <a:solidFill>
            <a:srgbClr val="C3CFA4"/>
          </a:solidFill>
        </p:spPr>
        <p:txBody>
          <a:bodyPr wrap="square" rtlCol="0">
            <a:spAutoFit/>
          </a:bodyPr>
          <a:lstStyle/>
          <a:p>
            <a:r>
              <a:rPr lang="en-US" dirty="0" smtClean="0"/>
              <a:t>Use a word from each of these ‘root’ words in one complete sentence</a:t>
            </a:r>
            <a:endParaRPr lang="en-US" dirty="0"/>
          </a:p>
        </p:txBody>
      </p:sp>
    </p:spTree>
    <p:extLst>
      <p:ext uri="{BB962C8B-B14F-4D97-AF65-F5344CB8AC3E}">
        <p14:creationId xmlns:p14="http://schemas.microsoft.com/office/powerpoint/2010/main" val="213169177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836014" y="1370595"/>
            <a:ext cx="3292511" cy="4392209"/>
          </a:xfrm>
          <a:prstGeom prst="rect">
            <a:avLst/>
          </a:prstGeom>
        </p:spPr>
      </p:pic>
      <p:pic>
        <p:nvPicPr>
          <p:cNvPr id="5" name="Picture 4"/>
          <p:cNvPicPr>
            <a:picLocks noChangeAspect="1"/>
          </p:cNvPicPr>
          <p:nvPr/>
        </p:nvPicPr>
        <p:blipFill>
          <a:blip r:embed="rId4"/>
          <a:stretch>
            <a:fillRect/>
          </a:stretch>
        </p:blipFill>
        <p:spPr>
          <a:xfrm>
            <a:off x="8293026" y="1189192"/>
            <a:ext cx="3429804" cy="4575358"/>
          </a:xfrm>
          <a:prstGeom prst="rect">
            <a:avLst/>
          </a:prstGeom>
        </p:spPr>
      </p:pic>
      <p:sp>
        <p:nvSpPr>
          <p:cNvPr id="6" name="TextBox 5"/>
          <p:cNvSpPr txBox="1"/>
          <p:nvPr/>
        </p:nvSpPr>
        <p:spPr>
          <a:xfrm>
            <a:off x="4616731" y="3144300"/>
            <a:ext cx="3225664" cy="923330"/>
          </a:xfrm>
          <a:prstGeom prst="rect">
            <a:avLst/>
          </a:prstGeom>
          <a:solidFill>
            <a:schemeClr val="accent2">
              <a:lumMod val="60000"/>
              <a:lumOff val="40000"/>
            </a:schemeClr>
          </a:solidFill>
        </p:spPr>
        <p:txBody>
          <a:bodyPr wrap="square" rtlCol="0">
            <a:spAutoFit/>
          </a:bodyPr>
          <a:lstStyle/>
          <a:p>
            <a:r>
              <a:rPr lang="en-US" dirty="0" smtClean="0"/>
              <a:t>Use a word from each of these ‘root’ words in one complete sentence</a:t>
            </a:r>
            <a:endParaRPr lang="en-US" dirty="0"/>
          </a:p>
        </p:txBody>
      </p:sp>
    </p:spTree>
    <p:extLst>
      <p:ext uri="{BB962C8B-B14F-4D97-AF65-F5344CB8AC3E}">
        <p14:creationId xmlns:p14="http://schemas.microsoft.com/office/powerpoint/2010/main" val="237160346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650286" y="1428849"/>
            <a:ext cx="4000023" cy="4264025"/>
          </a:xfrm>
          <a:prstGeom prst="rect">
            <a:avLst/>
          </a:prstGeom>
        </p:spPr>
      </p:pic>
      <p:pic>
        <p:nvPicPr>
          <p:cNvPr id="5" name="Picture 4"/>
          <p:cNvPicPr>
            <a:picLocks noChangeAspect="1"/>
          </p:cNvPicPr>
          <p:nvPr/>
        </p:nvPicPr>
        <p:blipFill>
          <a:blip r:embed="rId4"/>
          <a:stretch>
            <a:fillRect/>
          </a:stretch>
        </p:blipFill>
        <p:spPr>
          <a:xfrm>
            <a:off x="7817651" y="1148879"/>
            <a:ext cx="3399883" cy="4535444"/>
          </a:xfrm>
          <a:prstGeom prst="rect">
            <a:avLst/>
          </a:prstGeom>
        </p:spPr>
      </p:pic>
      <p:sp>
        <p:nvSpPr>
          <p:cNvPr id="6" name="TextBox 5"/>
          <p:cNvSpPr txBox="1"/>
          <p:nvPr/>
        </p:nvSpPr>
        <p:spPr>
          <a:xfrm>
            <a:off x="4697373" y="3043522"/>
            <a:ext cx="3225664" cy="923330"/>
          </a:xfrm>
          <a:prstGeom prst="rect">
            <a:avLst/>
          </a:prstGeom>
          <a:solidFill>
            <a:schemeClr val="accent1"/>
          </a:solidFill>
        </p:spPr>
        <p:txBody>
          <a:bodyPr wrap="square" rtlCol="0">
            <a:spAutoFit/>
          </a:bodyPr>
          <a:lstStyle/>
          <a:p>
            <a:r>
              <a:rPr lang="en-US" dirty="0" smtClean="0"/>
              <a:t>Use a word from each of these ‘root’ words in one complete sentence</a:t>
            </a:r>
            <a:endParaRPr lang="en-US" dirty="0"/>
          </a:p>
        </p:txBody>
      </p:sp>
    </p:spTree>
    <p:extLst>
      <p:ext uri="{BB962C8B-B14F-4D97-AF65-F5344CB8AC3E}">
        <p14:creationId xmlns:p14="http://schemas.microsoft.com/office/powerpoint/2010/main" val="69319885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4822" y="2202049"/>
            <a:ext cx="5366871" cy="1143000"/>
          </a:xfrm>
        </p:spPr>
        <p:txBody>
          <a:bodyPr>
            <a:noAutofit/>
          </a:bodyPr>
          <a:lstStyle/>
          <a:p>
            <a:r>
              <a:rPr lang="en-US" sz="2000" dirty="0" smtClean="0"/>
              <a:t>Use these words to write dialogue for a play script</a:t>
            </a:r>
            <a:endParaRPr lang="en-US" sz="2000" dirty="0"/>
          </a:p>
        </p:txBody>
      </p:sp>
      <p:pic>
        <p:nvPicPr>
          <p:cNvPr id="4" name="Content Placeholder 3" descr="voice descriptions.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356" r="-2768"/>
          <a:stretch/>
        </p:blipFill>
        <p:spPr>
          <a:xfrm>
            <a:off x="822250" y="-134470"/>
            <a:ext cx="4959986" cy="6798520"/>
          </a:xfrm>
        </p:spPr>
      </p:pic>
    </p:spTree>
    <p:extLst>
      <p:ext uri="{BB962C8B-B14F-4D97-AF65-F5344CB8AC3E}">
        <p14:creationId xmlns:p14="http://schemas.microsoft.com/office/powerpoint/2010/main" val="141081521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Online quizzes</a:t>
            </a:r>
            <a:endParaRPr lang="en-US" dirty="0"/>
          </a:p>
        </p:txBody>
      </p:sp>
      <p:pic>
        <p:nvPicPr>
          <p:cNvPr id="4" name="Content Placeholder 3" descr="Screen Shot 2017-05-07 at 8.56.54 PM.png">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rcRect l="-8307" r="-8307"/>
          <a:stretch>
            <a:fillRect/>
          </a:stretch>
        </p:blipFill>
        <p:spPr/>
      </p:pic>
    </p:spTree>
    <p:extLst>
      <p:ext uri="{BB962C8B-B14F-4D97-AF65-F5344CB8AC3E}">
        <p14:creationId xmlns:p14="http://schemas.microsoft.com/office/powerpoint/2010/main" val="341825550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CREATIVE thinking</a:t>
            </a:r>
            <a:endParaRPr lang="en-GB" dirty="0"/>
          </a:p>
        </p:txBody>
      </p:sp>
      <p:sp>
        <p:nvSpPr>
          <p:cNvPr id="3" name="Subtitle 2"/>
          <p:cNvSpPr>
            <a:spLocks noGrp="1"/>
          </p:cNvSpPr>
          <p:nvPr>
            <p:ph type="subTitle" idx="1"/>
          </p:nvPr>
        </p:nvSpPr>
        <p:spPr/>
        <p:txBody>
          <a:bodyPr>
            <a:normAutofit/>
          </a:bodyPr>
          <a:lstStyle/>
          <a:p>
            <a:r>
              <a:rPr lang="en-GB" sz="1800" dirty="0" smtClean="0">
                <a:solidFill>
                  <a:srgbClr val="595959"/>
                </a:solidFill>
              </a:rPr>
              <a:t>Making creative connections between words. These activities develop fluency and have enormous potential for differentiation; each activity should stretch students’ vocabulary and understanding of word classes. </a:t>
            </a:r>
            <a:endParaRPr lang="en-GB" sz="1800" dirty="0">
              <a:solidFill>
                <a:srgbClr val="595959"/>
              </a:solidFill>
            </a:endParaRPr>
          </a:p>
        </p:txBody>
      </p:sp>
    </p:spTree>
    <p:extLst>
      <p:ext uri="{BB962C8B-B14F-4D97-AF65-F5344CB8AC3E}">
        <p14:creationId xmlns:p14="http://schemas.microsoft.com/office/powerpoint/2010/main" val="148046958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00600" y="1123950"/>
            <a:ext cx="2057400" cy="523220"/>
          </a:xfrm>
          <a:prstGeom prst="rect">
            <a:avLst/>
          </a:prstGeom>
          <a:noFill/>
        </p:spPr>
        <p:txBody>
          <a:bodyPr wrap="square" rtlCol="0">
            <a:spAutoFit/>
          </a:bodyPr>
          <a:lstStyle/>
          <a:p>
            <a:r>
              <a:rPr lang="en-GB" sz="2800" b="1" dirty="0" smtClean="0">
                <a:ln w="22225">
                  <a:solidFill>
                    <a:schemeClr val="accent2"/>
                  </a:solidFill>
                  <a:prstDash val="solid"/>
                </a:ln>
                <a:solidFill>
                  <a:schemeClr val="accent2">
                    <a:lumMod val="40000"/>
                    <a:lumOff val="60000"/>
                  </a:schemeClr>
                </a:solidFill>
              </a:rPr>
              <a:t>Simon</a:t>
            </a:r>
            <a:endParaRPr lang="en-GB" b="1" dirty="0">
              <a:ln w="22225">
                <a:solidFill>
                  <a:schemeClr val="accent2"/>
                </a:solidFill>
                <a:prstDash val="solid"/>
              </a:ln>
              <a:solidFill>
                <a:schemeClr val="accent2">
                  <a:lumMod val="40000"/>
                  <a:lumOff val="60000"/>
                </a:schemeClr>
              </a:solidFill>
            </a:endParaRPr>
          </a:p>
        </p:txBody>
      </p:sp>
      <p:sp>
        <p:nvSpPr>
          <p:cNvPr id="5" name="TextBox 4"/>
          <p:cNvSpPr txBox="1"/>
          <p:nvPr/>
        </p:nvSpPr>
        <p:spPr>
          <a:xfrm>
            <a:off x="3086100" y="4305300"/>
            <a:ext cx="2057400" cy="523220"/>
          </a:xfrm>
          <a:prstGeom prst="rect">
            <a:avLst/>
          </a:prstGeom>
          <a:noFill/>
        </p:spPr>
        <p:txBody>
          <a:bodyPr wrap="square" rtlCol="0">
            <a:spAutoFit/>
          </a:bodyPr>
          <a:lstStyle/>
          <a:p>
            <a:r>
              <a:rPr lang="en-GB" sz="2800" b="1" dirty="0" smtClean="0">
                <a:ln w="22225">
                  <a:solidFill>
                    <a:schemeClr val="accent2"/>
                  </a:solidFill>
                  <a:prstDash val="solid"/>
                </a:ln>
                <a:solidFill>
                  <a:schemeClr val="accent2">
                    <a:lumMod val="40000"/>
                    <a:lumOff val="60000"/>
                  </a:schemeClr>
                </a:solidFill>
              </a:rPr>
              <a:t>iPod</a:t>
            </a:r>
            <a:endParaRPr lang="en-GB" sz="2800" dirty="0"/>
          </a:p>
        </p:txBody>
      </p:sp>
      <p:sp>
        <p:nvSpPr>
          <p:cNvPr id="6" name="TextBox 5"/>
          <p:cNvSpPr txBox="1"/>
          <p:nvPr/>
        </p:nvSpPr>
        <p:spPr>
          <a:xfrm>
            <a:off x="8515351" y="3371850"/>
            <a:ext cx="2346884" cy="523220"/>
          </a:xfrm>
          <a:prstGeom prst="rect">
            <a:avLst/>
          </a:prstGeom>
          <a:noFill/>
        </p:spPr>
        <p:txBody>
          <a:bodyPr wrap="square" rtlCol="0">
            <a:spAutoFit/>
          </a:bodyPr>
          <a:lstStyle/>
          <a:p>
            <a:r>
              <a:rPr lang="en-GB" sz="2800" b="1" dirty="0" smtClean="0">
                <a:ln w="22225">
                  <a:solidFill>
                    <a:schemeClr val="accent2"/>
                  </a:solidFill>
                  <a:prstDash val="solid"/>
                </a:ln>
                <a:solidFill>
                  <a:schemeClr val="accent2">
                    <a:lumMod val="40000"/>
                    <a:lumOff val="60000"/>
                  </a:schemeClr>
                </a:solidFill>
              </a:rPr>
              <a:t>irreversible</a:t>
            </a:r>
            <a:r>
              <a:rPr lang="en-GB" dirty="0" smtClean="0"/>
              <a:t> </a:t>
            </a:r>
            <a:endParaRPr lang="en-GB" dirty="0"/>
          </a:p>
        </p:txBody>
      </p:sp>
      <p:cxnSp>
        <p:nvCxnSpPr>
          <p:cNvPr id="8" name="Straight Connector 7"/>
          <p:cNvCxnSpPr/>
          <p:nvPr/>
        </p:nvCxnSpPr>
        <p:spPr>
          <a:xfrm>
            <a:off x="5657851" y="1493282"/>
            <a:ext cx="2857500" cy="18785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4114800" y="3741182"/>
            <a:ext cx="4191000" cy="7487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3600450" y="1493282"/>
            <a:ext cx="1200151" cy="2564368"/>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543800" y="1657350"/>
            <a:ext cx="2000251" cy="369332"/>
          </a:xfrm>
          <a:prstGeom prst="rect">
            <a:avLst/>
          </a:prstGeom>
          <a:noFill/>
        </p:spPr>
        <p:txBody>
          <a:bodyPr wrap="square" rtlCol="0">
            <a:spAutoFit/>
          </a:bodyPr>
          <a:lstStyle/>
          <a:p>
            <a:r>
              <a:rPr lang="en-GB" dirty="0" smtClean="0"/>
              <a:t>7 words</a:t>
            </a:r>
            <a:endParaRPr lang="en-GB" dirty="0"/>
          </a:p>
        </p:txBody>
      </p:sp>
      <p:sp>
        <p:nvSpPr>
          <p:cNvPr id="14" name="TextBox 13"/>
          <p:cNvSpPr txBox="1"/>
          <p:nvPr/>
        </p:nvSpPr>
        <p:spPr>
          <a:xfrm>
            <a:off x="2809875" y="2247900"/>
            <a:ext cx="2000251" cy="369332"/>
          </a:xfrm>
          <a:prstGeom prst="rect">
            <a:avLst/>
          </a:prstGeom>
          <a:noFill/>
        </p:spPr>
        <p:txBody>
          <a:bodyPr wrap="square" rtlCol="0">
            <a:spAutoFit/>
          </a:bodyPr>
          <a:lstStyle/>
          <a:p>
            <a:r>
              <a:rPr lang="en-GB" dirty="0" smtClean="0"/>
              <a:t>5 words</a:t>
            </a:r>
            <a:endParaRPr lang="en-GB" dirty="0"/>
          </a:p>
        </p:txBody>
      </p:sp>
      <p:sp>
        <p:nvSpPr>
          <p:cNvPr id="15" name="TextBox 14"/>
          <p:cNvSpPr txBox="1"/>
          <p:nvPr/>
        </p:nvSpPr>
        <p:spPr>
          <a:xfrm>
            <a:off x="5857875" y="4489966"/>
            <a:ext cx="2000251" cy="369332"/>
          </a:xfrm>
          <a:prstGeom prst="rect">
            <a:avLst/>
          </a:prstGeom>
          <a:noFill/>
        </p:spPr>
        <p:txBody>
          <a:bodyPr wrap="square" rtlCol="0">
            <a:spAutoFit/>
          </a:bodyPr>
          <a:lstStyle/>
          <a:p>
            <a:r>
              <a:rPr lang="en-GB" dirty="0"/>
              <a:t>6</a:t>
            </a:r>
            <a:r>
              <a:rPr lang="en-GB" dirty="0" smtClean="0"/>
              <a:t> words</a:t>
            </a:r>
            <a:endParaRPr lang="en-GB" dirty="0"/>
          </a:p>
        </p:txBody>
      </p:sp>
    </p:spTree>
    <p:extLst>
      <p:ext uri="{BB962C8B-B14F-4D97-AF65-F5344CB8AC3E}">
        <p14:creationId xmlns:p14="http://schemas.microsoft.com/office/powerpoint/2010/main" val="252154738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3148" y="381001"/>
            <a:ext cx="5984627" cy="857250"/>
          </a:xfrm>
          <a:solidFill>
            <a:schemeClr val="accent3"/>
          </a:solidFill>
        </p:spPr>
        <p:txBody>
          <a:bodyPr/>
          <a:lstStyle/>
          <a:p>
            <a:r>
              <a:rPr lang="en-GB" dirty="0" smtClean="0"/>
              <a:t>Word ladders</a:t>
            </a:r>
            <a:endParaRPr lang="en-GB" dirty="0"/>
          </a:p>
        </p:txBody>
      </p:sp>
      <p:sp>
        <p:nvSpPr>
          <p:cNvPr id="4" name="TextBox 3"/>
          <p:cNvSpPr txBox="1"/>
          <p:nvPr/>
        </p:nvSpPr>
        <p:spPr>
          <a:xfrm>
            <a:off x="2984129" y="510614"/>
            <a:ext cx="1297501" cy="707886"/>
          </a:xfrm>
          <a:prstGeom prst="rect">
            <a:avLst/>
          </a:prstGeom>
          <a:noFill/>
        </p:spPr>
        <p:txBody>
          <a:bodyPr wrap="none" rtlCol="0">
            <a:spAutoFit/>
          </a:bodyPr>
          <a:lstStyle/>
          <a:p>
            <a:r>
              <a:rPr lang="en-GB" sz="4000" dirty="0" smtClean="0"/>
              <a:t>night</a:t>
            </a:r>
            <a:endParaRPr lang="en-GB" sz="4000" dirty="0"/>
          </a:p>
        </p:txBody>
      </p:sp>
      <p:sp>
        <p:nvSpPr>
          <p:cNvPr id="5" name="TextBox 4"/>
          <p:cNvSpPr txBox="1"/>
          <p:nvPr/>
        </p:nvSpPr>
        <p:spPr>
          <a:xfrm>
            <a:off x="3698431" y="1147564"/>
            <a:ext cx="800219" cy="3252002"/>
          </a:xfrm>
          <a:prstGeom prst="rect">
            <a:avLst/>
          </a:prstGeom>
          <a:noFill/>
        </p:spPr>
        <p:txBody>
          <a:bodyPr vert="wordArtVert" wrap="none" rtlCol="0">
            <a:spAutoFit/>
          </a:bodyPr>
          <a:lstStyle/>
          <a:p>
            <a:r>
              <a:rPr lang="en-GB" sz="4000" dirty="0" err="1" smtClean="0"/>
              <a:t>emperature</a:t>
            </a:r>
            <a:endParaRPr lang="en-GB" sz="4000" dirty="0"/>
          </a:p>
        </p:txBody>
      </p:sp>
      <p:sp>
        <p:nvSpPr>
          <p:cNvPr id="6" name="TextBox 5"/>
          <p:cNvSpPr txBox="1"/>
          <p:nvPr/>
        </p:nvSpPr>
        <p:spPr>
          <a:xfrm>
            <a:off x="4219355" y="4016450"/>
            <a:ext cx="1761119" cy="707886"/>
          </a:xfrm>
          <a:prstGeom prst="rect">
            <a:avLst/>
          </a:prstGeom>
          <a:noFill/>
        </p:spPr>
        <p:txBody>
          <a:bodyPr wrap="none" rtlCol="0">
            <a:spAutoFit/>
          </a:bodyPr>
          <a:lstStyle/>
          <a:p>
            <a:r>
              <a:rPr lang="en-GB" sz="4000" dirty="0" err="1" smtClean="0"/>
              <a:t>ventual</a:t>
            </a:r>
            <a:endParaRPr lang="en-GB" sz="4000" dirty="0"/>
          </a:p>
        </p:txBody>
      </p:sp>
      <p:sp>
        <p:nvSpPr>
          <p:cNvPr id="7" name="TextBox 6"/>
          <p:cNvSpPr txBox="1"/>
          <p:nvPr/>
        </p:nvSpPr>
        <p:spPr>
          <a:xfrm>
            <a:off x="5457540" y="4653465"/>
            <a:ext cx="861774" cy="1630539"/>
          </a:xfrm>
          <a:prstGeom prst="rect">
            <a:avLst/>
          </a:prstGeom>
          <a:noFill/>
        </p:spPr>
        <p:txBody>
          <a:bodyPr vert="wordArtVert" wrap="none" rtlCol="0">
            <a:spAutoFit/>
          </a:bodyPr>
          <a:lstStyle/>
          <a:p>
            <a:r>
              <a:rPr lang="en-GB" sz="4400" dirty="0" err="1" smtClean="0"/>
              <a:t>urid</a:t>
            </a:r>
            <a:endParaRPr lang="en-GB" sz="4400" dirty="0"/>
          </a:p>
        </p:txBody>
      </p:sp>
      <p:sp>
        <p:nvSpPr>
          <p:cNvPr id="8" name="TextBox 7"/>
          <p:cNvSpPr txBox="1"/>
          <p:nvPr/>
        </p:nvSpPr>
        <p:spPr>
          <a:xfrm>
            <a:off x="5959191" y="5731362"/>
            <a:ext cx="2710397" cy="707886"/>
          </a:xfrm>
          <a:prstGeom prst="rect">
            <a:avLst/>
          </a:prstGeom>
          <a:noFill/>
        </p:spPr>
        <p:txBody>
          <a:bodyPr wrap="none" rtlCol="0">
            <a:spAutoFit/>
          </a:bodyPr>
          <a:lstStyle/>
          <a:p>
            <a:r>
              <a:rPr lang="en-GB" sz="4000" dirty="0" err="1" smtClean="0"/>
              <a:t>isingenuous</a:t>
            </a:r>
            <a:r>
              <a:rPr lang="en-GB" sz="4000" dirty="0" smtClean="0"/>
              <a:t> </a:t>
            </a:r>
            <a:endParaRPr lang="en-GB" sz="4000" dirty="0"/>
          </a:p>
        </p:txBody>
      </p:sp>
      <p:sp>
        <p:nvSpPr>
          <p:cNvPr id="9" name="TextBox 8"/>
          <p:cNvSpPr txBox="1"/>
          <p:nvPr/>
        </p:nvSpPr>
        <p:spPr>
          <a:xfrm>
            <a:off x="6659282" y="2775874"/>
            <a:ext cx="1165754" cy="707886"/>
          </a:xfrm>
          <a:prstGeom prst="rect">
            <a:avLst/>
          </a:prstGeom>
          <a:noFill/>
        </p:spPr>
        <p:txBody>
          <a:bodyPr wrap="none" rtlCol="0">
            <a:spAutoFit/>
          </a:bodyPr>
          <a:lstStyle/>
          <a:p>
            <a:r>
              <a:rPr lang="en-GB" sz="4000" dirty="0" smtClean="0"/>
              <a:t>X  15</a:t>
            </a:r>
            <a:endParaRPr lang="en-GB" sz="4000" dirty="0"/>
          </a:p>
        </p:txBody>
      </p:sp>
      <p:sp>
        <p:nvSpPr>
          <p:cNvPr id="10" name="TextBox 9"/>
          <p:cNvSpPr txBox="1"/>
          <p:nvPr/>
        </p:nvSpPr>
        <p:spPr>
          <a:xfrm>
            <a:off x="9577295" y="2360706"/>
            <a:ext cx="1837764" cy="2308324"/>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dirty="0" smtClean="0"/>
              <a:t>Criteria could include: </a:t>
            </a:r>
          </a:p>
          <a:p>
            <a:r>
              <a:rPr lang="en-US" dirty="0" smtClean="0"/>
              <a:t>Words must be &gt; 4 letters; high level vocab from lists; adjectives only; related to a specific topic etc. </a:t>
            </a:r>
            <a:endParaRPr lang="en-US" dirty="0"/>
          </a:p>
        </p:txBody>
      </p:sp>
    </p:spTree>
    <p:extLst>
      <p:ext uri="{BB962C8B-B14F-4D97-AF65-F5344CB8AC3E}">
        <p14:creationId xmlns:p14="http://schemas.microsoft.com/office/powerpoint/2010/main" val="50744202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226112" y="802311"/>
            <a:ext cx="5563821" cy="53250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2990850" y="514350"/>
            <a:ext cx="6076951" cy="5886450"/>
          </a:xfrm>
          <a:prstGeom prst="rect">
            <a:avLst/>
          </a:prstGeom>
          <a:noFill/>
        </p:spPr>
        <p:txBody>
          <a:bodyPr wrap="none" lIns="91440" tIns="45720" rIns="91440" bIns="45720">
            <a:prstTxWarp prst="textCircle">
              <a:avLst>
                <a:gd name="adj" fmla="val 10925846"/>
              </a:avLst>
            </a:prstTxWarp>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Yellowillingenerousaviourigouraremphaticollaboratessentiallovingl</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TextBox 5"/>
          <p:cNvSpPr txBox="1"/>
          <p:nvPr/>
        </p:nvSpPr>
        <p:spPr>
          <a:xfrm>
            <a:off x="8991601" y="762002"/>
            <a:ext cx="2929007" cy="646331"/>
          </a:xfrm>
          <a:prstGeom prst="rect">
            <a:avLst/>
          </a:prstGeom>
          <a:noFill/>
        </p:spPr>
        <p:txBody>
          <a:bodyPr wrap="none" rtlCol="0">
            <a:spAutoFit/>
          </a:bodyPr>
          <a:lstStyle/>
          <a:p>
            <a:r>
              <a:rPr lang="en-GB" dirty="0" smtClean="0"/>
              <a:t>X …….</a:t>
            </a:r>
          </a:p>
          <a:p>
            <a:r>
              <a:rPr lang="en-GB" dirty="0" smtClean="0"/>
              <a:t>you choose number of words</a:t>
            </a:r>
            <a:endParaRPr lang="en-GB" dirty="0"/>
          </a:p>
        </p:txBody>
      </p:sp>
    </p:spTree>
    <p:extLst>
      <p:ext uri="{BB962C8B-B14F-4D97-AF65-F5344CB8AC3E}">
        <p14:creationId xmlns:p14="http://schemas.microsoft.com/office/powerpoint/2010/main" val="160323804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lphabet tennis.jpg"/>
          <p:cNvPicPr>
            <a:picLocks noGrp="1" noChangeAspect="1"/>
          </p:cNvPicPr>
          <p:nvPr>
            <p:ph idx="1"/>
          </p:nvPr>
        </p:nvPicPr>
        <p:blipFill rotWithShape="1">
          <a:blip r:embed="rId3">
            <a:extLst>
              <a:ext uri="{28A0092B-C50C-407E-A947-70E740481C1C}">
                <a14:useLocalDpi xmlns:a14="http://schemas.microsoft.com/office/drawing/2010/main" val="0"/>
              </a:ext>
            </a:extLst>
          </a:blip>
          <a:srcRect l="-54" r="-750"/>
          <a:stretch/>
        </p:blipFill>
        <p:spPr>
          <a:xfrm>
            <a:off x="2111291" y="926352"/>
            <a:ext cx="9105757" cy="4736354"/>
          </a:xfrm>
        </p:spPr>
      </p:pic>
    </p:spTree>
    <p:extLst>
      <p:ext uri="{BB962C8B-B14F-4D97-AF65-F5344CB8AC3E}">
        <p14:creationId xmlns:p14="http://schemas.microsoft.com/office/powerpoint/2010/main" val="407922262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 commo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179" y="0"/>
            <a:ext cx="9144000" cy="6858000"/>
          </a:xfrm>
          <a:prstGeom prst="rect">
            <a:avLst/>
          </a:prstGeom>
        </p:spPr>
      </p:pic>
      <p:sp>
        <p:nvSpPr>
          <p:cNvPr id="5" name="Content Placeholder 4"/>
          <p:cNvSpPr>
            <a:spLocks noGrp="1"/>
          </p:cNvSpPr>
          <p:nvPr>
            <p:ph idx="1"/>
          </p:nvPr>
        </p:nvSpPr>
        <p:spPr/>
        <p:txBody>
          <a:bodyPr/>
          <a:lstStyle/>
          <a:p>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36853648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179" y="0"/>
            <a:ext cx="9144000" cy="6858000"/>
          </a:xfrm>
          <a:prstGeom prst="rect">
            <a:avLst/>
          </a:prstGeom>
        </p:spPr>
      </p:pic>
    </p:spTree>
    <p:extLst>
      <p:ext uri="{BB962C8B-B14F-4D97-AF65-F5344CB8AC3E}">
        <p14:creationId xmlns:p14="http://schemas.microsoft.com/office/powerpoint/2010/main" val="94681645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yllable poems"/>
          <p:cNvPicPr>
            <a:picLocks noGrp="1" noChangeAspect="1"/>
          </p:cNvPicPr>
          <p:nvPr>
            <p:ph idx="1"/>
          </p:nvPr>
        </p:nvPicPr>
        <p:blipFill rotWithShape="1">
          <a:blip r:embed="rId2">
            <a:extLst>
              <a:ext uri="{28A0092B-C50C-407E-A947-70E740481C1C}">
                <a14:useLocalDpi xmlns:a14="http://schemas.microsoft.com/office/drawing/2010/main" val="0"/>
              </a:ext>
            </a:extLst>
          </a:blip>
          <a:srcRect l="-302" t="-19" r="-659" b="-1"/>
          <a:stretch/>
        </p:blipFill>
        <p:spPr>
          <a:xfrm>
            <a:off x="564428" y="677948"/>
            <a:ext cx="7572720" cy="5620695"/>
          </a:xfrm>
        </p:spPr>
      </p:pic>
      <p:sp>
        <p:nvSpPr>
          <p:cNvPr id="5" name="Isosceles Triangle 4"/>
          <p:cNvSpPr/>
          <p:nvPr/>
        </p:nvSpPr>
        <p:spPr>
          <a:xfrm>
            <a:off x="8419359" y="1832544"/>
            <a:ext cx="3617371" cy="2714630"/>
          </a:xfrm>
          <a:prstGeom prst="triangle">
            <a:avLst/>
          </a:prstGeom>
          <a:solidFill>
            <a:srgbClr val="FFD32C"/>
          </a:soli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6" name="TextBox 5"/>
          <p:cNvSpPr txBox="1"/>
          <p:nvPr/>
        </p:nvSpPr>
        <p:spPr>
          <a:xfrm>
            <a:off x="9266744" y="2323239"/>
            <a:ext cx="1834532" cy="1200329"/>
          </a:xfrm>
          <a:prstGeom prst="rect">
            <a:avLst/>
          </a:prstGeom>
          <a:noFill/>
        </p:spPr>
        <p:txBody>
          <a:bodyPr wrap="square" rtlCol="0">
            <a:spAutoFit/>
          </a:bodyPr>
          <a:lstStyle/>
          <a:p>
            <a:pPr algn="ctr"/>
            <a:r>
              <a:rPr lang="en-US" dirty="0" smtClean="0">
                <a:solidFill>
                  <a:schemeClr val="bg1"/>
                </a:solidFill>
              </a:rPr>
              <a:t>JOY!</a:t>
            </a:r>
          </a:p>
          <a:p>
            <a:pPr algn="ctr"/>
            <a:r>
              <a:rPr lang="en-US" dirty="0" smtClean="0">
                <a:solidFill>
                  <a:schemeClr val="bg1"/>
                </a:solidFill>
              </a:rPr>
              <a:t>Most days</a:t>
            </a:r>
          </a:p>
          <a:p>
            <a:pPr algn="ctr"/>
            <a:r>
              <a:rPr lang="en-US" dirty="0" smtClean="0">
                <a:solidFill>
                  <a:schemeClr val="bg1"/>
                </a:solidFill>
              </a:rPr>
              <a:t>The sun shone</a:t>
            </a:r>
          </a:p>
          <a:p>
            <a:pPr algn="ctr"/>
            <a:r>
              <a:rPr lang="is-IS" dirty="0" smtClean="0">
                <a:solidFill>
                  <a:schemeClr val="bg1"/>
                </a:solidFill>
              </a:rPr>
              <a:t>…... .... .... .......</a:t>
            </a:r>
            <a:endParaRPr lang="en-US" dirty="0" smtClean="0">
              <a:solidFill>
                <a:schemeClr val="bg1"/>
              </a:solidFill>
            </a:endParaRPr>
          </a:p>
        </p:txBody>
      </p:sp>
    </p:spTree>
    <p:extLst>
      <p:ext uri="{BB962C8B-B14F-4D97-AF65-F5344CB8AC3E}">
        <p14:creationId xmlns:p14="http://schemas.microsoft.com/office/powerpoint/2010/main" val="423817252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Creative writing</a:t>
            </a:r>
            <a:endParaRPr lang="en-US" dirty="0"/>
          </a:p>
        </p:txBody>
      </p:sp>
      <p:sp>
        <p:nvSpPr>
          <p:cNvPr id="3" name="Subtitle 2"/>
          <p:cNvSpPr>
            <a:spLocks noGrp="1"/>
          </p:cNvSpPr>
          <p:nvPr>
            <p:ph type="subTitle" idx="1"/>
          </p:nvPr>
        </p:nvSpPr>
        <p:spPr>
          <a:xfrm>
            <a:off x="4515378" y="3996267"/>
            <a:ext cx="6987645" cy="2329672"/>
          </a:xfrm>
        </p:spPr>
        <p:txBody>
          <a:bodyPr>
            <a:normAutofit fontScale="92500" lnSpcReduction="20000"/>
          </a:bodyPr>
          <a:lstStyle/>
          <a:p>
            <a:r>
              <a:rPr lang="en-US" dirty="0" smtClean="0">
                <a:latin typeface="Arial"/>
                <a:cs typeface="Arial"/>
              </a:rPr>
              <a:t>Tapping into a natural desire and love of creative writing is incredibly effective in building writing skills. Students tend to write the best stuff when they are free to just write, with no restrictions. Sometimes it’s best to not Mark the work, but simply provide feedback that points out the strengths of the writing. Students will intuitively develop this strength, Whilst maintaining Great enjoyment in the process.</a:t>
            </a:r>
          </a:p>
          <a:p>
            <a:r>
              <a:rPr lang="en-US" dirty="0" smtClean="0">
                <a:latin typeface="Arial"/>
                <a:cs typeface="Arial"/>
              </a:rPr>
              <a:t>Providing students with mood vocab is a brilliant way for sophisticated vocab to ‘stick’. </a:t>
            </a:r>
            <a:endParaRPr lang="en-US" dirty="0">
              <a:latin typeface="Arial"/>
              <a:cs typeface="Arial"/>
            </a:endParaRPr>
          </a:p>
        </p:txBody>
      </p:sp>
    </p:spTree>
    <p:extLst>
      <p:ext uri="{BB962C8B-B14F-4D97-AF65-F5344CB8AC3E}">
        <p14:creationId xmlns:p14="http://schemas.microsoft.com/office/powerpoint/2010/main" val="256204477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how don't tell"/>
          <p:cNvPicPr>
            <a:picLocks noGrp="1" noChangeAspect="1"/>
          </p:cNvPicPr>
          <p:nvPr>
            <p:ph idx="1"/>
          </p:nvPr>
        </p:nvPicPr>
        <p:blipFill rotWithShape="1">
          <a:blip r:embed="rId2">
            <a:extLst>
              <a:ext uri="{28A0092B-C50C-407E-A947-70E740481C1C}">
                <a14:useLocalDpi xmlns:a14="http://schemas.microsoft.com/office/drawing/2010/main" val="0"/>
              </a:ext>
            </a:extLst>
          </a:blip>
          <a:srcRect l="-2979" r="-2848"/>
          <a:stretch/>
        </p:blipFill>
        <p:spPr>
          <a:xfrm>
            <a:off x="3890957" y="214225"/>
            <a:ext cx="6874696" cy="6496050"/>
          </a:xfrm>
        </p:spPr>
      </p:pic>
    </p:spTree>
    <p:extLst>
      <p:ext uri="{BB962C8B-B14F-4D97-AF65-F5344CB8AC3E}">
        <p14:creationId xmlns:p14="http://schemas.microsoft.com/office/powerpoint/2010/main" val="1546944118"/>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8251"/>
            <a:ext cx="10972800" cy="1143000"/>
          </a:xfrm>
        </p:spPr>
        <p:txBody>
          <a:bodyPr/>
          <a:lstStyle/>
          <a:p>
            <a:endParaRPr lang="en-US"/>
          </a:p>
        </p:txBody>
      </p:sp>
      <p:pic>
        <p:nvPicPr>
          <p:cNvPr id="1026" name="Picture 2" descr="Image result for bro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87"/>
            <a:ext cx="5573485" cy="3135086"/>
          </a:xfrm>
          <a:prstGeom prst="rect">
            <a:avLst/>
          </a:prstGeom>
          <a:solidFill>
            <a:srgbClr val="FFFFFF">
              <a:shade val="85000"/>
            </a:srgbClr>
          </a:solidFill>
          <a:ln w="88900" cap="sq">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Image result for broken l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0596" y="4336559"/>
            <a:ext cx="3353405" cy="2515054"/>
          </a:xfrm>
          <a:prstGeom prst="rect">
            <a:avLst/>
          </a:prstGeom>
          <a:solidFill>
            <a:srgbClr val="FFFFFF">
              <a:shade val="85000"/>
            </a:srgbClr>
          </a:solidFill>
          <a:ln w="88900" cap="sq">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0" name="Picture 6" descr="Image result for brok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0626" y="-6384"/>
            <a:ext cx="3573375" cy="4716853"/>
          </a:xfrm>
          <a:prstGeom prst="rect">
            <a:avLst/>
          </a:prstGeom>
          <a:solidFill>
            <a:srgbClr val="FFFFFF">
              <a:shade val="85000"/>
            </a:srgbClr>
          </a:solidFill>
          <a:ln w="88900" cap="sq">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2" name="Picture 8" descr="Image result for brok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8118" y="3128699"/>
            <a:ext cx="2852511" cy="16061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brok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085" y="3128702"/>
            <a:ext cx="3105604" cy="2329203"/>
          </a:xfrm>
          <a:prstGeom prst="rect">
            <a:avLst/>
          </a:prstGeom>
          <a:solidFill>
            <a:srgbClr val="FFFFFF">
              <a:shade val="85000"/>
            </a:srgbClr>
          </a:solidFill>
          <a:ln w="88900" cap="sq">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6" name="Picture 12" descr="Image result for brok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1337" y="4734884"/>
            <a:ext cx="4329259" cy="2110546"/>
          </a:xfrm>
          <a:prstGeom prst="rect">
            <a:avLst/>
          </a:prstGeom>
          <a:solidFill>
            <a:srgbClr val="FFFFFF">
              <a:shade val="85000"/>
            </a:srgbClr>
          </a:solidFill>
          <a:ln w="88900" cap="sq">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8" name="Picture 14" descr="Image result for broke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085" y="5457902"/>
            <a:ext cx="2075696" cy="1400098"/>
          </a:xfrm>
          <a:prstGeom prst="rect">
            <a:avLst/>
          </a:prstGeom>
          <a:solidFill>
            <a:srgbClr val="FFFFFF">
              <a:shade val="85000"/>
            </a:srgbClr>
          </a:solidFill>
          <a:ln w="88900" cap="sq">
            <a:solidFill>
              <a:srgbClr val="0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TextBox 2"/>
          <p:cNvSpPr txBox="1"/>
          <p:nvPr/>
        </p:nvSpPr>
        <p:spPr>
          <a:xfrm>
            <a:off x="9807695" y="1928354"/>
            <a:ext cx="1928612" cy="923330"/>
          </a:xfrm>
          <a:prstGeom prst="rect">
            <a:avLst/>
          </a:prstGeom>
          <a:noFill/>
        </p:spPr>
        <p:txBody>
          <a:bodyPr wrap="square" rtlCol="0">
            <a:spAutoFit/>
          </a:bodyPr>
          <a:lstStyle/>
          <a:p>
            <a:r>
              <a:rPr lang="en-GB" dirty="0"/>
              <a:t>WRITE A 100 word STORY WITH THIS AS THE THEME</a:t>
            </a:r>
          </a:p>
        </p:txBody>
      </p:sp>
    </p:spTree>
    <p:extLst>
      <p:ext uri="{BB962C8B-B14F-4D97-AF65-F5344CB8AC3E}">
        <p14:creationId xmlns:p14="http://schemas.microsoft.com/office/powerpoint/2010/main" val="309204845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22059" y="1058243"/>
            <a:ext cx="8505349" cy="4630689"/>
          </a:xfrm>
          <a:prstGeom prst="rect">
            <a:avLst/>
          </a:prstGeom>
        </p:spPr>
      </p:pic>
      <p:sp>
        <p:nvSpPr>
          <p:cNvPr id="5" name="TextBox 4"/>
          <p:cNvSpPr txBox="1"/>
          <p:nvPr/>
        </p:nvSpPr>
        <p:spPr>
          <a:xfrm>
            <a:off x="9807695" y="1928354"/>
            <a:ext cx="1928612" cy="923330"/>
          </a:xfrm>
          <a:prstGeom prst="rect">
            <a:avLst/>
          </a:prstGeom>
          <a:noFill/>
        </p:spPr>
        <p:txBody>
          <a:bodyPr wrap="square" rtlCol="0">
            <a:spAutoFit/>
          </a:bodyPr>
          <a:lstStyle/>
          <a:p>
            <a:r>
              <a:rPr lang="en-GB" dirty="0"/>
              <a:t>WRITE A 100 word STORY WITH THIS AS THE THEME</a:t>
            </a:r>
          </a:p>
        </p:txBody>
      </p:sp>
    </p:spTree>
    <p:extLst>
      <p:ext uri="{BB962C8B-B14F-4D97-AF65-F5344CB8AC3E}">
        <p14:creationId xmlns:p14="http://schemas.microsoft.com/office/powerpoint/2010/main" val="365084680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3395" y="1718556"/>
            <a:ext cx="8632790" cy="4069744"/>
          </a:xfrm>
        </p:spPr>
      </p:pic>
      <p:sp>
        <p:nvSpPr>
          <p:cNvPr id="5" name="TextBox 4"/>
          <p:cNvSpPr txBox="1"/>
          <p:nvPr/>
        </p:nvSpPr>
        <p:spPr>
          <a:xfrm>
            <a:off x="9807695" y="1928354"/>
            <a:ext cx="1928612" cy="923330"/>
          </a:xfrm>
          <a:prstGeom prst="rect">
            <a:avLst/>
          </a:prstGeom>
          <a:noFill/>
        </p:spPr>
        <p:txBody>
          <a:bodyPr wrap="square" rtlCol="0">
            <a:spAutoFit/>
          </a:bodyPr>
          <a:lstStyle/>
          <a:p>
            <a:r>
              <a:rPr lang="en-GB" dirty="0"/>
              <a:t>WRITE A 100 word STORY WITH THIS AS THE THEME</a:t>
            </a:r>
          </a:p>
        </p:txBody>
      </p:sp>
    </p:spTree>
    <p:extLst>
      <p:ext uri="{BB962C8B-B14F-4D97-AF65-F5344CB8AC3E}">
        <p14:creationId xmlns:p14="http://schemas.microsoft.com/office/powerpoint/2010/main" val="3516017351"/>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ust like me.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87" t="-620" r="-1111"/>
          <a:stretch/>
        </p:blipFill>
        <p:spPr>
          <a:xfrm>
            <a:off x="2278156" y="705450"/>
            <a:ext cx="6088440" cy="5568066"/>
          </a:xfrm>
        </p:spPr>
      </p:pic>
      <p:sp>
        <p:nvSpPr>
          <p:cNvPr id="5" name="TextBox 4"/>
          <p:cNvSpPr txBox="1"/>
          <p:nvPr/>
        </p:nvSpPr>
        <p:spPr>
          <a:xfrm>
            <a:off x="9807695" y="1928354"/>
            <a:ext cx="1928612" cy="923330"/>
          </a:xfrm>
          <a:prstGeom prst="rect">
            <a:avLst/>
          </a:prstGeom>
          <a:noFill/>
        </p:spPr>
        <p:txBody>
          <a:bodyPr wrap="square" rtlCol="0">
            <a:spAutoFit/>
          </a:bodyPr>
          <a:lstStyle/>
          <a:p>
            <a:r>
              <a:rPr lang="en-GB" dirty="0"/>
              <a:t>WRITE A 100 word STORY WITH THIS AS THE THEME</a:t>
            </a:r>
          </a:p>
        </p:txBody>
      </p:sp>
    </p:spTree>
    <p:extLst>
      <p:ext uri="{BB962C8B-B14F-4D97-AF65-F5344CB8AC3E}">
        <p14:creationId xmlns:p14="http://schemas.microsoft.com/office/powerpoint/2010/main" val="418207612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tiising resources.jpg"/>
          <p:cNvPicPr>
            <a:picLocks noGrp="1" noChangeAspect="1"/>
          </p:cNvPicPr>
          <p:nvPr>
            <p:ph idx="1"/>
          </p:nvPr>
        </p:nvPicPr>
        <p:blipFill rotWithShape="1">
          <a:blip r:embed="rId2">
            <a:extLst>
              <a:ext uri="{28A0092B-C50C-407E-A947-70E740481C1C}">
                <a14:useLocalDpi xmlns:a14="http://schemas.microsoft.com/office/drawing/2010/main" val="0"/>
              </a:ext>
            </a:extLst>
          </a:blip>
          <a:srcRect l="-359" t="-1065" r="-1108" b="-1781"/>
          <a:stretch/>
        </p:blipFill>
        <p:spPr>
          <a:xfrm>
            <a:off x="423370" y="181402"/>
            <a:ext cx="6148921" cy="4654794"/>
          </a:xfrm>
        </p:spPr>
      </p:pic>
      <p:pic>
        <p:nvPicPr>
          <p:cNvPr id="5" name="Picture 4" descr="what goes around comes arou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9821" y="1229501"/>
            <a:ext cx="3717697" cy="4862579"/>
          </a:xfrm>
          <a:prstGeom prst="rect">
            <a:avLst/>
          </a:prstGeom>
          <a:ln>
            <a:solidFill>
              <a:schemeClr val="tx1"/>
            </a:solidFill>
          </a:ln>
        </p:spPr>
      </p:pic>
      <p:sp>
        <p:nvSpPr>
          <p:cNvPr id="6" name="TextBox 5"/>
          <p:cNvSpPr txBox="1"/>
          <p:nvPr/>
        </p:nvSpPr>
        <p:spPr>
          <a:xfrm>
            <a:off x="2163808" y="5361763"/>
            <a:ext cx="1928612" cy="1200329"/>
          </a:xfrm>
          <a:prstGeom prst="rect">
            <a:avLst/>
          </a:prstGeom>
          <a:noFill/>
        </p:spPr>
        <p:txBody>
          <a:bodyPr wrap="square" rtlCol="0">
            <a:spAutoFit/>
          </a:bodyPr>
          <a:lstStyle/>
          <a:p>
            <a:r>
              <a:rPr lang="en-GB" dirty="0"/>
              <a:t>WRITE A 100 word STORY WITH </a:t>
            </a:r>
            <a:r>
              <a:rPr lang="en-GB" dirty="0" smtClean="0"/>
              <a:t>either of THESE </a:t>
            </a:r>
            <a:r>
              <a:rPr lang="en-GB" dirty="0"/>
              <a:t>AS THE THEME</a:t>
            </a:r>
          </a:p>
        </p:txBody>
      </p:sp>
    </p:spTree>
    <p:extLst>
      <p:ext uri="{BB962C8B-B14F-4D97-AF65-F5344CB8AC3E}">
        <p14:creationId xmlns:p14="http://schemas.microsoft.com/office/powerpoint/2010/main" val="273025833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Identifying </a:t>
            </a:r>
            <a:endParaRPr lang="en-GB" dirty="0"/>
          </a:p>
        </p:txBody>
      </p:sp>
      <p:sp>
        <p:nvSpPr>
          <p:cNvPr id="3" name="Subtitle 2"/>
          <p:cNvSpPr>
            <a:spLocks noGrp="1"/>
          </p:cNvSpPr>
          <p:nvPr>
            <p:ph type="subTitle" idx="1"/>
          </p:nvPr>
        </p:nvSpPr>
        <p:spPr/>
        <p:txBody>
          <a:bodyPr/>
          <a:lstStyle/>
          <a:p>
            <a:r>
              <a:rPr lang="en-GB" dirty="0" smtClean="0"/>
              <a:t>Increase parsing ability by getting students to identify word classes in sentences using interactive activities.</a:t>
            </a:r>
            <a:endParaRPr lang="en-GB" dirty="0"/>
          </a:p>
        </p:txBody>
      </p:sp>
    </p:spTree>
    <p:extLst>
      <p:ext uri="{BB962C8B-B14F-4D97-AF65-F5344CB8AC3E}">
        <p14:creationId xmlns:p14="http://schemas.microsoft.com/office/powerpoint/2010/main" val="74411821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Adjectives</a:t>
            </a:r>
            <a:endParaRPr lang="en-GB" dirty="0"/>
          </a:p>
        </p:txBody>
      </p:sp>
      <p:sp>
        <p:nvSpPr>
          <p:cNvPr id="3" name="Content Placeholder 2"/>
          <p:cNvSpPr>
            <a:spLocks noGrp="1"/>
          </p:cNvSpPr>
          <p:nvPr>
            <p:ph idx="1"/>
          </p:nvPr>
        </p:nvSpPr>
        <p:spPr>
          <a:xfrm>
            <a:off x="609600" y="1600203"/>
            <a:ext cx="10972800" cy="4114307"/>
          </a:xfrm>
        </p:spPr>
        <p:txBody>
          <a:bodyPr>
            <a:normAutofit fontScale="70000" lnSpcReduction="20000"/>
          </a:bodyPr>
          <a:lstStyle/>
          <a:p>
            <a:pPr marL="0" indent="0">
              <a:buNone/>
            </a:pPr>
            <a:r>
              <a:rPr lang="en-GB" b="1" dirty="0"/>
              <a:t>Select all the adjectives from each passage. The first letter of each will provide the clue as to where the envelope is located. The last one however is jumbled up – you’ll have to sort out the letters to make out the 5 words (hint: 1</a:t>
            </a:r>
            <a:r>
              <a:rPr lang="en-GB" b="1" baseline="30000" dirty="0"/>
              <a:t>st</a:t>
            </a:r>
            <a:r>
              <a:rPr lang="en-GB" b="1" dirty="0"/>
              <a:t> word starts with p, 2</a:t>
            </a:r>
            <a:r>
              <a:rPr lang="en-GB" b="1" baseline="30000" dirty="0"/>
              <a:t>nd</a:t>
            </a:r>
            <a:r>
              <a:rPr lang="en-GB" b="1" dirty="0"/>
              <a:t> with p, and last word is 5 letters long). </a:t>
            </a:r>
            <a:endParaRPr lang="en-GB" dirty="0"/>
          </a:p>
          <a:p>
            <a:pPr marL="0" indent="0">
              <a:buNone/>
            </a:pPr>
            <a:r>
              <a:rPr lang="en-GB" dirty="0"/>
              <a:t> </a:t>
            </a:r>
          </a:p>
          <a:p>
            <a:endParaRPr lang="en-GB" dirty="0"/>
          </a:p>
          <a:p>
            <a:r>
              <a:rPr lang="en-GB" i="1" dirty="0"/>
              <a:t>The pounding rain poured through the ruined roof. The insipid bucket could hardly perform its necessary function, and a total catastrophe was a certainty. The situation was impossible, and the never-ending growing storm outside was fuming like a stern schoolmaster. Every family member desperately sought to come up with a real solution, a valuable solution that could end the inevitable demise of the cherished games room. The eternal optimism of the children especially was what finally led to the suitable answer…….  </a:t>
            </a:r>
            <a:endParaRPr lang="en-GB" dirty="0"/>
          </a:p>
          <a:p>
            <a:endParaRPr lang="en-GB" dirty="0"/>
          </a:p>
        </p:txBody>
      </p:sp>
      <p:sp>
        <p:nvSpPr>
          <p:cNvPr id="4" name="TextBox 3"/>
          <p:cNvSpPr txBox="1"/>
          <p:nvPr/>
        </p:nvSpPr>
        <p:spPr>
          <a:xfrm>
            <a:off x="2328446" y="6043741"/>
            <a:ext cx="3647152" cy="369332"/>
          </a:xfrm>
          <a:prstGeom prst="rect">
            <a:avLst/>
          </a:prstGeom>
          <a:noFill/>
        </p:spPr>
        <p:txBody>
          <a:bodyPr wrap="none" rtlCol="0">
            <a:spAutoFit/>
          </a:bodyPr>
          <a:lstStyle/>
          <a:p>
            <a:r>
              <a:rPr lang="en-US" dirty="0" smtClean="0"/>
              <a:t>P  R  I  N  T  I  N  G    S  E  R  V  I  C  E  S</a:t>
            </a:r>
            <a:endParaRPr lang="en-US" dirty="0"/>
          </a:p>
        </p:txBody>
      </p:sp>
    </p:spTree>
    <p:extLst>
      <p:ext uri="{BB962C8B-B14F-4D97-AF65-F5344CB8AC3E}">
        <p14:creationId xmlns:p14="http://schemas.microsoft.com/office/powerpoint/2010/main" val="3035977032"/>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rotWithShape="1">
          <a:blip r:embed="rId3"/>
          <a:srcRect l="27413" t="16920" r="28426" b="20074"/>
          <a:stretch/>
        </p:blipFill>
        <p:spPr>
          <a:xfrm>
            <a:off x="2994595" y="423358"/>
            <a:ext cx="6945579" cy="6193564"/>
          </a:xfrm>
          <a:prstGeom prst="rect">
            <a:avLst/>
          </a:prstGeom>
        </p:spPr>
      </p:pic>
    </p:spTree>
    <p:extLst>
      <p:ext uri="{BB962C8B-B14F-4D97-AF65-F5344CB8AC3E}">
        <p14:creationId xmlns:p14="http://schemas.microsoft.com/office/powerpoint/2010/main" val="2147521406"/>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SPELLING</a:t>
            </a:r>
            <a:endParaRPr lang="en-GB" dirty="0"/>
          </a:p>
        </p:txBody>
      </p:sp>
      <p:sp>
        <p:nvSpPr>
          <p:cNvPr id="3" name="Subtitle 2"/>
          <p:cNvSpPr>
            <a:spLocks noGrp="1"/>
          </p:cNvSpPr>
          <p:nvPr>
            <p:ph type="subTitle" idx="1"/>
          </p:nvPr>
        </p:nvSpPr>
        <p:spPr/>
        <p:txBody>
          <a:bodyPr>
            <a:normAutofit fontScale="77500" lnSpcReduction="20000"/>
          </a:bodyPr>
          <a:lstStyle/>
          <a:p>
            <a:r>
              <a:rPr lang="en-GB" dirty="0" smtClean="0"/>
              <a:t>A focus on roots, prefixes, and suffixes is a great way to develop spelling, but also an appreciation of words. You will of observe students enthralled by the links to Latin and Greek, and you will be able to utilise this interest to develop better spelling. You also </a:t>
            </a:r>
            <a:r>
              <a:rPr lang="en-GB" dirty="0" err="1" smtClean="0"/>
              <a:t>youobserve</a:t>
            </a:r>
            <a:r>
              <a:rPr lang="en-GB" dirty="0" smtClean="0"/>
              <a:t> their interest rise when they see how do words are built from single roots.</a:t>
            </a:r>
            <a:endParaRPr lang="en-GB" dirty="0"/>
          </a:p>
        </p:txBody>
      </p:sp>
    </p:spTree>
    <p:extLst>
      <p:ext uri="{BB962C8B-B14F-4D97-AF65-F5344CB8AC3E}">
        <p14:creationId xmlns:p14="http://schemas.microsoft.com/office/powerpoint/2010/main" val="409157225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Spelling </a:t>
            </a:r>
            <a:endParaRPr lang="en-GB" dirty="0"/>
          </a:p>
        </p:txBody>
      </p:sp>
      <p:pic>
        <p:nvPicPr>
          <p:cNvPr id="4" name="Picture 3"/>
          <p:cNvPicPr>
            <a:picLocks noChangeAspect="1"/>
          </p:cNvPicPr>
          <p:nvPr/>
        </p:nvPicPr>
        <p:blipFill rotWithShape="1">
          <a:blip r:embed="rId2"/>
          <a:srcRect l="15000" t="21111" r="15278" b="20000"/>
          <a:stretch/>
        </p:blipFill>
        <p:spPr>
          <a:xfrm>
            <a:off x="1562101" y="1417638"/>
            <a:ext cx="9563100" cy="5048250"/>
          </a:xfrm>
          <a:prstGeom prst="rect">
            <a:avLst/>
          </a:prstGeom>
        </p:spPr>
      </p:pic>
      <p:sp>
        <p:nvSpPr>
          <p:cNvPr id="3" name="Rectangle 2"/>
          <p:cNvSpPr/>
          <p:nvPr/>
        </p:nvSpPr>
        <p:spPr>
          <a:xfrm>
            <a:off x="8689132" y="1169035"/>
            <a:ext cx="2560371" cy="167292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dirty="0" smtClean="0">
                <a:solidFill>
                  <a:schemeClr val="tx1"/>
                </a:solidFill>
              </a:rPr>
              <a:t>Can you design 3 more using these prefixes: </a:t>
            </a:r>
          </a:p>
          <a:p>
            <a:pPr marL="285750" indent="-285750" algn="ctr">
              <a:buFont typeface="Arial"/>
              <a:buChar char="•"/>
            </a:pPr>
            <a:r>
              <a:rPr lang="en-US" dirty="0">
                <a:solidFill>
                  <a:srgbClr val="000000"/>
                </a:solidFill>
              </a:rPr>
              <a:t>t</a:t>
            </a:r>
            <a:r>
              <a:rPr lang="en-US" dirty="0" smtClean="0">
                <a:solidFill>
                  <a:srgbClr val="000000"/>
                </a:solidFill>
              </a:rPr>
              <a:t>rans</a:t>
            </a:r>
          </a:p>
          <a:p>
            <a:pPr marL="285750" indent="-285750" algn="ctr">
              <a:buFont typeface="Arial"/>
              <a:buChar char="•"/>
            </a:pPr>
            <a:r>
              <a:rPr lang="en-US" dirty="0" smtClean="0">
                <a:solidFill>
                  <a:srgbClr val="000000"/>
                </a:solidFill>
              </a:rPr>
              <a:t>pre</a:t>
            </a:r>
          </a:p>
          <a:p>
            <a:pPr marL="285750" indent="-285750" algn="ctr">
              <a:buFont typeface="Arial"/>
              <a:buChar char="•"/>
            </a:pPr>
            <a:r>
              <a:rPr lang="en-US" dirty="0" err="1" smtClean="0">
                <a:solidFill>
                  <a:srgbClr val="000000"/>
                </a:solidFill>
              </a:rPr>
              <a:t>im</a:t>
            </a:r>
            <a:endParaRPr lang="en-US" dirty="0">
              <a:solidFill>
                <a:srgbClr val="000000"/>
              </a:solidFill>
            </a:endParaRPr>
          </a:p>
        </p:txBody>
      </p:sp>
    </p:spTree>
    <p:extLst>
      <p:ext uri="{BB962C8B-B14F-4D97-AF65-F5344CB8AC3E}">
        <p14:creationId xmlns:p14="http://schemas.microsoft.com/office/powerpoint/2010/main" val="25612311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PRONUNCIATION PLAY</a:t>
            </a:r>
            <a:endParaRPr lang="en-GB" dirty="0"/>
          </a:p>
        </p:txBody>
      </p:sp>
      <p:sp>
        <p:nvSpPr>
          <p:cNvPr id="3" name="Subtitle 2"/>
          <p:cNvSpPr>
            <a:spLocks noGrp="1"/>
          </p:cNvSpPr>
          <p:nvPr>
            <p:ph type="subTitle" idx="1"/>
          </p:nvPr>
        </p:nvSpPr>
        <p:spPr/>
        <p:txBody>
          <a:bodyPr/>
          <a:lstStyle/>
          <a:p>
            <a:r>
              <a:rPr lang="en-GB" dirty="0" smtClean="0"/>
              <a:t>Employs creative thinking</a:t>
            </a:r>
            <a:endParaRPr lang="en-GB" dirty="0"/>
          </a:p>
        </p:txBody>
      </p:sp>
    </p:spTree>
    <p:extLst>
      <p:ext uri="{BB962C8B-B14F-4D97-AF65-F5344CB8AC3E}">
        <p14:creationId xmlns:p14="http://schemas.microsoft.com/office/powerpoint/2010/main" val="2280915597"/>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Using the example below, create a new spelling for a common word in English, and see if your peers can work out what the word is. </a:t>
            </a:r>
          </a:p>
        </p:txBody>
      </p:sp>
      <p:pic>
        <p:nvPicPr>
          <p:cNvPr id="4" name="Content Placeholder 3" descr="Screen Shot 2016-12-28 at 3.45.15 PM.png"/>
          <p:cNvPicPr>
            <a:picLocks noGrp="1" noChangeAspect="1"/>
          </p:cNvPicPr>
          <p:nvPr>
            <p:ph idx="1"/>
          </p:nvPr>
        </p:nvPicPr>
        <p:blipFill>
          <a:blip r:embed="rId3">
            <a:extLst>
              <a:ext uri="{28A0092B-C50C-407E-A947-70E740481C1C}">
                <a14:useLocalDpi xmlns:a14="http://schemas.microsoft.com/office/drawing/2010/main" val="0"/>
              </a:ext>
            </a:extLst>
          </a:blip>
          <a:srcRect t="-7675" b="-7675"/>
          <a:stretch>
            <a:fillRect/>
          </a:stretch>
        </p:blipFill>
        <p:spPr/>
      </p:pic>
    </p:spTree>
    <p:extLst>
      <p:ext uri="{BB962C8B-B14F-4D97-AF65-F5344CB8AC3E}">
        <p14:creationId xmlns:p14="http://schemas.microsoft.com/office/powerpoint/2010/main" val="3584019106"/>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Riddles </a:t>
            </a:r>
            <a:endParaRPr lang="en-US" dirty="0"/>
          </a:p>
        </p:txBody>
      </p:sp>
      <p:sp>
        <p:nvSpPr>
          <p:cNvPr id="3" name="Subtitle 2"/>
          <p:cNvSpPr>
            <a:spLocks noGrp="1"/>
          </p:cNvSpPr>
          <p:nvPr>
            <p:ph type="subTitle" idx="1"/>
          </p:nvPr>
        </p:nvSpPr>
        <p:spPr/>
        <p:txBody>
          <a:bodyPr/>
          <a:lstStyle/>
          <a:p>
            <a:r>
              <a:rPr lang="en-US" dirty="0" smtClean="0"/>
              <a:t>Great ways to begin lessons. Students love riddles, and they certainly wake the students’ minds. Most riddles require thinking outside the box, and this is a good lead into interesting story writing: make people surprised. </a:t>
            </a:r>
            <a:endParaRPr lang="en-US" dirty="0"/>
          </a:p>
        </p:txBody>
      </p:sp>
    </p:spTree>
    <p:extLst>
      <p:ext uri="{BB962C8B-B14F-4D97-AF65-F5344CB8AC3E}">
        <p14:creationId xmlns:p14="http://schemas.microsoft.com/office/powerpoint/2010/main" val="858557612"/>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When do you stop at green and go at red? </a:t>
            </a:r>
          </a:p>
        </p:txBody>
      </p:sp>
      <p:sp>
        <p:nvSpPr>
          <p:cNvPr id="2" name="Title 1"/>
          <p:cNvSpPr>
            <a:spLocks noGrp="1"/>
          </p:cNvSpPr>
          <p:nvPr>
            <p:ph type="title"/>
          </p:nvPr>
        </p:nvSpPr>
        <p:spPr/>
        <p:txBody>
          <a:bodyPr/>
          <a:lstStyle/>
          <a:p>
            <a:endParaRPr lang="en-GB"/>
          </a:p>
        </p:txBody>
      </p:sp>
    </p:spTree>
    <p:extLst>
      <p:ext uri="{BB962C8B-B14F-4D97-AF65-F5344CB8AC3E}">
        <p14:creationId xmlns:p14="http://schemas.microsoft.com/office/powerpoint/2010/main" val="835918563"/>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more of them you take, the more you leave behind. What are they?</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87940950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If there are three apples &amp; you took away two, how many do you have? </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81616564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PROBLEM SOLVING</a:t>
            </a:r>
            <a:endParaRPr lang="en-GB" dirty="0"/>
          </a:p>
        </p:txBody>
      </p:sp>
      <p:sp>
        <p:nvSpPr>
          <p:cNvPr id="3" name="Subtitle 2"/>
          <p:cNvSpPr>
            <a:spLocks noGrp="1"/>
          </p:cNvSpPr>
          <p:nvPr>
            <p:ph type="subTitle" idx="1"/>
          </p:nvPr>
        </p:nvSpPr>
        <p:spPr/>
        <p:txBody>
          <a:bodyPr>
            <a:normAutofit fontScale="92500" lnSpcReduction="20000"/>
          </a:bodyPr>
          <a:lstStyle/>
          <a:p>
            <a:r>
              <a:rPr lang="en-GB" dirty="0"/>
              <a:t>T</a:t>
            </a:r>
            <a:r>
              <a:rPr lang="en-GB" dirty="0" smtClean="0"/>
              <a:t>hese types of activities are based on logic, and can form a good base for focusing on logos in persuasive writing. They can also form the base of creative story writing, as they can promote aspects of intrigue or mystery, where the reader has to ‘work something out’ in the plot.</a:t>
            </a:r>
            <a:endParaRPr lang="en-GB" dirty="0"/>
          </a:p>
        </p:txBody>
      </p:sp>
    </p:spTree>
    <p:extLst>
      <p:ext uri="{BB962C8B-B14F-4D97-AF65-F5344CB8AC3E}">
        <p14:creationId xmlns:p14="http://schemas.microsoft.com/office/powerpoint/2010/main" val="283044379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You are standing by a river with a 5-gallon jug and a 3-gallon jug but you need exactly 4 gallons of water. Using only the 2 jugs you have how can you measure out 4 gallons</a:t>
            </a:r>
            <a:r>
              <a:rPr lang="en-US" dirty="0" smtClean="0"/>
              <a:t>?</a:t>
            </a:r>
          </a:p>
          <a:p>
            <a:endParaRPr lang="en-US" dirty="0"/>
          </a:p>
          <a:p>
            <a:r>
              <a:rPr lang="en-US" dirty="0" smtClean="0"/>
              <a:t>In a drawer there are 32 socks – 16 white and 16 black. If you are in the dark, and reach into the drawer, how many times do you need to reach in in order to guarantee a pair? </a:t>
            </a:r>
          </a:p>
          <a:p>
            <a:endParaRPr lang="en-US" dirty="0"/>
          </a:p>
          <a:p>
            <a:r>
              <a:rPr lang="en-US" dirty="0"/>
              <a:t>There are three boxes, one contains only apples, one </a:t>
            </a:r>
            <a:r>
              <a:rPr lang="en-US" dirty="0" smtClean="0"/>
              <a:t>contains </a:t>
            </a:r>
            <a:r>
              <a:rPr lang="en-US" dirty="0"/>
              <a:t>only oranges, and one contains both apples and oranges. The boxes have been incorrectly labeled such that no label identifies the actual contents of the box it labels. Opening just one box, and without looking in the box, you take out one piece of fruit. By looking at the fruit, how can you immediately label all of the boxes correctly? </a:t>
            </a:r>
          </a:p>
        </p:txBody>
      </p:sp>
      <p:sp>
        <p:nvSpPr>
          <p:cNvPr id="2" name="Title 1"/>
          <p:cNvSpPr>
            <a:spLocks noGrp="1"/>
          </p:cNvSpPr>
          <p:nvPr>
            <p:ph type="title"/>
          </p:nvPr>
        </p:nvSpPr>
        <p:spPr/>
        <p:txBody>
          <a:bodyPr/>
          <a:lstStyle/>
          <a:p>
            <a:r>
              <a:rPr lang="en-GB" dirty="0" smtClean="0"/>
              <a:t>Using logic</a:t>
            </a:r>
            <a:endParaRPr lang="en-GB" dirty="0"/>
          </a:p>
        </p:txBody>
      </p:sp>
    </p:spTree>
    <p:extLst>
      <p:ext uri="{BB962C8B-B14F-4D97-AF65-F5344CB8AC3E}">
        <p14:creationId xmlns:p14="http://schemas.microsoft.com/office/powerpoint/2010/main" val="2687509199"/>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3" y="325164"/>
            <a:ext cx="10018713" cy="521551"/>
          </a:xfrm>
        </p:spPr>
        <p:txBody>
          <a:bodyPr>
            <a:normAutofit fontScale="90000"/>
          </a:bodyPr>
          <a:lstStyle/>
          <a:p>
            <a:r>
              <a:rPr lang="en-US" dirty="0" smtClean="0"/>
              <a:t>Subordinating clauses</a:t>
            </a:r>
            <a:endParaRPr lang="en-US" dirty="0"/>
          </a:p>
        </p:txBody>
      </p:sp>
      <p:pic>
        <p:nvPicPr>
          <p:cNvPr id="4" name="Content Placeholder 3" descr="subordinate clause visual aid.jpg"/>
          <p:cNvPicPr>
            <a:picLocks noGrp="1" noChangeAspect="1"/>
          </p:cNvPicPr>
          <p:nvPr>
            <p:ph idx="1"/>
          </p:nvPr>
        </p:nvPicPr>
        <p:blipFill rotWithShape="1">
          <a:blip r:embed="rId2">
            <a:extLst>
              <a:ext uri="{28A0092B-C50C-407E-A947-70E740481C1C}">
                <a14:useLocalDpi xmlns:a14="http://schemas.microsoft.com/office/drawing/2010/main" val="0"/>
              </a:ext>
            </a:extLst>
          </a:blip>
          <a:srcRect l="-979" r="-510"/>
          <a:stretch/>
        </p:blipFill>
        <p:spPr>
          <a:xfrm>
            <a:off x="2639354" y="1254393"/>
            <a:ext cx="7724140" cy="5253113"/>
          </a:xfrm>
        </p:spPr>
      </p:pic>
    </p:spTree>
    <p:extLst>
      <p:ext uri="{BB962C8B-B14F-4D97-AF65-F5344CB8AC3E}">
        <p14:creationId xmlns:p14="http://schemas.microsoft.com/office/powerpoint/2010/main" val="1432463017"/>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3" y="325164"/>
            <a:ext cx="10018713" cy="521551"/>
          </a:xfrm>
        </p:spPr>
        <p:txBody>
          <a:bodyPr>
            <a:normAutofit fontScale="90000"/>
          </a:bodyPr>
          <a:lstStyle/>
          <a:p>
            <a:r>
              <a:rPr lang="en-US" dirty="0" smtClean="0"/>
              <a:t>Subordinating clauses</a:t>
            </a:r>
            <a:endParaRPr lang="en-US" dirty="0"/>
          </a:p>
        </p:txBody>
      </p:sp>
      <p:pic>
        <p:nvPicPr>
          <p:cNvPr id="4" name="Content Placeholder 3" descr="subordinate clause visual aid.jpg"/>
          <p:cNvPicPr>
            <a:picLocks noGrp="1" noChangeAspect="1"/>
          </p:cNvPicPr>
          <p:nvPr>
            <p:ph idx="1"/>
          </p:nvPr>
        </p:nvPicPr>
        <p:blipFill rotWithShape="1">
          <a:blip r:embed="rId3">
            <a:extLst>
              <a:ext uri="{28A0092B-C50C-407E-A947-70E740481C1C}">
                <a14:useLocalDpi xmlns:a14="http://schemas.microsoft.com/office/drawing/2010/main" val="0"/>
              </a:ext>
            </a:extLst>
          </a:blip>
          <a:srcRect l="-979" r="-510"/>
          <a:stretch/>
        </p:blipFill>
        <p:spPr>
          <a:xfrm>
            <a:off x="1385073" y="1928630"/>
            <a:ext cx="4306225" cy="2928622"/>
          </a:xfrm>
        </p:spPr>
      </p:pic>
      <p:sp>
        <p:nvSpPr>
          <p:cNvPr id="5" name="TextBox 4"/>
          <p:cNvSpPr txBox="1"/>
          <p:nvPr/>
        </p:nvSpPr>
        <p:spPr>
          <a:xfrm>
            <a:off x="6537937" y="1191672"/>
            <a:ext cx="5456121" cy="2960810"/>
          </a:xfrm>
          <a:prstGeom prst="rect">
            <a:avLst/>
          </a:prstGeom>
          <a:noFill/>
        </p:spPr>
        <p:txBody>
          <a:bodyPr wrap="square" rtlCol="0">
            <a:spAutoFit/>
          </a:bodyPr>
          <a:lstStyle/>
          <a:p>
            <a:pPr marL="342900" indent="-342900">
              <a:lnSpc>
                <a:spcPct val="130000"/>
              </a:lnSpc>
              <a:buAutoNum type="arabicPeriod"/>
            </a:pPr>
            <a:r>
              <a:rPr lang="en-US" sz="1600" dirty="0" smtClean="0"/>
              <a:t> </a:t>
            </a:r>
            <a:r>
              <a:rPr lang="en-US" sz="1600" dirty="0"/>
              <a:t>C</a:t>
            </a:r>
            <a:r>
              <a:rPr lang="en-US" sz="1600" dirty="0" smtClean="0"/>
              <a:t>an you change the subordinate clause to alter the meaning of the sentence.</a:t>
            </a:r>
          </a:p>
          <a:p>
            <a:pPr marL="342900" indent="-342900">
              <a:lnSpc>
                <a:spcPct val="130000"/>
              </a:lnSpc>
              <a:buAutoNum type="arabicPeriod"/>
            </a:pPr>
            <a:r>
              <a:rPr lang="en-US" sz="1600" dirty="0"/>
              <a:t>C</a:t>
            </a:r>
            <a:r>
              <a:rPr lang="en-US" sz="1600" dirty="0" smtClean="0"/>
              <a:t>an you change the position of the subordinate clause in the sentence. </a:t>
            </a:r>
          </a:p>
          <a:p>
            <a:pPr marL="342900" indent="-342900">
              <a:lnSpc>
                <a:spcPct val="130000"/>
              </a:lnSpc>
              <a:buAutoNum type="arabicPeriod"/>
            </a:pPr>
            <a:r>
              <a:rPr lang="en-US" sz="1600" dirty="0" smtClean="0"/>
              <a:t>Now remove the ‘who’, add a subordinating connective, and rewrite the sentence twice. Once with the subordinate clause at the beginning, and then, the second time with it at the end of the main clause.. Does it make sense now? Does it matter which connective you use?  </a:t>
            </a:r>
          </a:p>
        </p:txBody>
      </p:sp>
      <p:pic>
        <p:nvPicPr>
          <p:cNvPr id="7" name="Picture 6"/>
          <p:cNvPicPr>
            <a:picLocks noChangeAspect="1"/>
          </p:cNvPicPr>
          <p:nvPr/>
        </p:nvPicPr>
        <p:blipFill>
          <a:blip r:embed="rId4"/>
          <a:stretch>
            <a:fillRect/>
          </a:stretch>
        </p:blipFill>
        <p:spPr>
          <a:xfrm>
            <a:off x="7418386" y="4134741"/>
            <a:ext cx="3854461" cy="2723260"/>
          </a:xfrm>
          <a:prstGeom prst="rect">
            <a:avLst/>
          </a:prstGeom>
        </p:spPr>
      </p:pic>
    </p:spTree>
    <p:extLst>
      <p:ext uri="{BB962C8B-B14F-4D97-AF65-F5344CB8AC3E}">
        <p14:creationId xmlns:p14="http://schemas.microsoft.com/office/powerpoint/2010/main" val="294683235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4.jpeg"/></Relationships>
</file>

<file path=ppt/theme/_rels/theme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s>
</file>

<file path=ppt/theme/theme1.xml><?xml version="1.0" encoding="utf-8"?>
<a:theme xmlns:a="http://schemas.openxmlformats.org/drawingml/2006/main" name="2_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adge" id="{71A07785-5930-41D4-9A83-E23602B48E98}" vid="{771EA782-DFA6-45B1-AEA3-661F1715B310}"/>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8.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9274</TotalTime>
  <Words>3263</Words>
  <Application>Microsoft Macintosh PowerPoint</Application>
  <PresentationFormat>Custom</PresentationFormat>
  <Paragraphs>309</Paragraphs>
  <Slides>73</Slides>
  <Notes>49</Notes>
  <HiddenSlides>0</HiddenSlides>
  <MMClips>0</MMClips>
  <ScaleCrop>false</ScaleCrop>
  <HeadingPairs>
    <vt:vector size="6" baseType="variant">
      <vt:variant>
        <vt:lpstr>Theme</vt:lpstr>
      </vt:variant>
      <vt:variant>
        <vt:i4>8</vt:i4>
      </vt:variant>
      <vt:variant>
        <vt:lpstr>Embedded OLE Servers</vt:lpstr>
      </vt:variant>
      <vt:variant>
        <vt:i4>1</vt:i4>
      </vt:variant>
      <vt:variant>
        <vt:lpstr>Slide Titles</vt:lpstr>
      </vt:variant>
      <vt:variant>
        <vt:i4>73</vt:i4>
      </vt:variant>
    </vt:vector>
  </HeadingPairs>
  <TitlesOfParts>
    <vt:vector size="82" baseType="lpstr">
      <vt:lpstr>2_Parallax</vt:lpstr>
      <vt:lpstr>Office Theme</vt:lpstr>
      <vt:lpstr>Badge</vt:lpstr>
      <vt:lpstr>2_Office Theme</vt:lpstr>
      <vt:lpstr>Grid</vt:lpstr>
      <vt:lpstr>Clarity</vt:lpstr>
      <vt:lpstr>Essential</vt:lpstr>
      <vt:lpstr>Median</vt:lpstr>
      <vt:lpstr>Document</vt:lpstr>
      <vt:lpstr>WORD CHALLENGES</vt:lpstr>
      <vt:lpstr>REARRANGING WORDS</vt:lpstr>
      <vt:lpstr> Combine into 1 sentence - Using subordinating connectives </vt:lpstr>
      <vt:lpstr>Combine into 1 sentence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Rearrange back into correct order</vt:lpstr>
      <vt:lpstr>PowerPoint Presentation</vt:lpstr>
      <vt:lpstr>PowerPoint Presentation</vt:lpstr>
      <vt:lpstr>Muddled sentences</vt:lpstr>
      <vt:lpstr>MEMORY</vt:lpstr>
      <vt:lpstr>MEMORISE then put in alphabetical order</vt:lpstr>
      <vt:lpstr>PowerPoint Presentation</vt:lpstr>
      <vt:lpstr>PowerPoint Presentation</vt:lpstr>
      <vt:lpstr>PowerPoint Presentation</vt:lpstr>
      <vt:lpstr>PowerPoint Presentation</vt:lpstr>
      <vt:lpstr>PowerPoint Presentation</vt:lpstr>
      <vt:lpstr>PowerPoint Presentation</vt:lpstr>
      <vt:lpstr>Using music videos</vt:lpstr>
      <vt:lpstr>THUNKS</vt:lpstr>
      <vt:lpstr>PowerPoint Presentation</vt:lpstr>
      <vt:lpstr>PowerPoint Presentation</vt:lpstr>
      <vt:lpstr>DEFINITIONS</vt:lpstr>
      <vt:lpstr>WHAT DO THESE WORDS MEAN? </vt:lpstr>
      <vt:lpstr>WHAT DO THESE WORDS MEAN? </vt:lpstr>
      <vt:lpstr>WHAT DO THESE WORDS MEAN? </vt:lpstr>
      <vt:lpstr>DEVELOPING VOCAB</vt:lpstr>
      <vt:lpstr>PowerPoint Presentation</vt:lpstr>
      <vt:lpstr>PowerPoint Presentation</vt:lpstr>
      <vt:lpstr>PowerPoint Presentation</vt:lpstr>
      <vt:lpstr>PowerPoint Presentation</vt:lpstr>
      <vt:lpstr>PowerPoint Presentation</vt:lpstr>
      <vt:lpstr>Choose 5 of these words.  Compose 5 sentences using each word. </vt:lpstr>
      <vt:lpstr>PowerPoint Presentation</vt:lpstr>
      <vt:lpstr>PowerPoint Presentation</vt:lpstr>
      <vt:lpstr>PowerPoint Presentation</vt:lpstr>
      <vt:lpstr>Use these words to write dialogue for a play script</vt:lpstr>
      <vt:lpstr>Interactive Online quizzes</vt:lpstr>
      <vt:lpstr>CREATIVE thinking</vt:lpstr>
      <vt:lpstr>PowerPoint Presentation</vt:lpstr>
      <vt:lpstr>Word ladders</vt:lpstr>
      <vt:lpstr>PowerPoint Presentation</vt:lpstr>
      <vt:lpstr>PowerPoint Presentation</vt:lpstr>
      <vt:lpstr>PowerPoint Presentation</vt:lpstr>
      <vt:lpstr>PowerPoint Presentation</vt:lpstr>
      <vt:lpstr>PowerPoint Presentation</vt:lpstr>
      <vt:lpstr>Creative writing</vt:lpstr>
      <vt:lpstr>PowerPoint Presentation</vt:lpstr>
      <vt:lpstr>PowerPoint Presentation</vt:lpstr>
      <vt:lpstr>PowerPoint Presentation</vt:lpstr>
      <vt:lpstr>PowerPoint Presentation</vt:lpstr>
      <vt:lpstr>PowerPoint Presentation</vt:lpstr>
      <vt:lpstr>PowerPoint Presentation</vt:lpstr>
      <vt:lpstr>Identifying </vt:lpstr>
      <vt:lpstr>Adjectives</vt:lpstr>
      <vt:lpstr>PowerPoint Presentation</vt:lpstr>
      <vt:lpstr>SPELLING</vt:lpstr>
      <vt:lpstr>Spelling </vt:lpstr>
      <vt:lpstr>PRONUNCIATION PLAY</vt:lpstr>
      <vt:lpstr>Using the example below, create a new spelling for a common word in English, and see if your peers can work out what the word is. </vt:lpstr>
      <vt:lpstr>Riddles </vt:lpstr>
      <vt:lpstr>PowerPoint Presentation</vt:lpstr>
      <vt:lpstr>PowerPoint Presentation</vt:lpstr>
      <vt:lpstr>PowerPoint Presentation</vt:lpstr>
      <vt:lpstr>PROBLEM SOLVING</vt:lpstr>
      <vt:lpstr>Using logic</vt:lpstr>
      <vt:lpstr>Subordinating clauses</vt:lpstr>
      <vt:lpstr>Subordinating clauses</vt:lpstr>
    </vt:vector>
  </TitlesOfParts>
  <Company>South Devon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CHALLENGES</dc:title>
  <dc:creator>Paul  Moss</dc:creator>
  <cp:lastModifiedBy>paul moss</cp:lastModifiedBy>
  <cp:revision>111</cp:revision>
  <dcterms:created xsi:type="dcterms:W3CDTF">2017-03-22T09:38:25Z</dcterms:created>
  <dcterms:modified xsi:type="dcterms:W3CDTF">2017-05-07T19:59:24Z</dcterms:modified>
</cp:coreProperties>
</file>